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1"/>
  </p:sldMasterIdLst>
  <p:notesMasterIdLst>
    <p:notesMasterId r:id="rId41"/>
  </p:notesMasterIdLst>
  <p:handoutMasterIdLst>
    <p:handoutMasterId r:id="rId42"/>
  </p:handoutMasterIdLst>
  <p:sldIdLst>
    <p:sldId id="579" r:id="rId2"/>
    <p:sldId id="492" r:id="rId3"/>
    <p:sldId id="529" r:id="rId4"/>
    <p:sldId id="620" r:id="rId5"/>
    <p:sldId id="621" r:id="rId6"/>
    <p:sldId id="619" r:id="rId7"/>
    <p:sldId id="475" r:id="rId8"/>
    <p:sldId id="624" r:id="rId9"/>
    <p:sldId id="477" r:id="rId10"/>
    <p:sldId id="554" r:id="rId11"/>
    <p:sldId id="480" r:id="rId12"/>
    <p:sldId id="555" r:id="rId13"/>
    <p:sldId id="530" r:id="rId14"/>
    <p:sldId id="531" r:id="rId15"/>
    <p:sldId id="532" r:id="rId16"/>
    <p:sldId id="533" r:id="rId17"/>
    <p:sldId id="590" r:id="rId18"/>
    <p:sldId id="534" r:id="rId19"/>
    <p:sldId id="592" r:id="rId20"/>
    <p:sldId id="508" r:id="rId21"/>
    <p:sldId id="591" r:id="rId22"/>
    <p:sldId id="594" r:id="rId23"/>
    <p:sldId id="595" r:id="rId24"/>
    <p:sldId id="510" r:id="rId25"/>
    <p:sldId id="547" r:id="rId26"/>
    <p:sldId id="548" r:id="rId27"/>
    <p:sldId id="511" r:id="rId28"/>
    <p:sldId id="596" r:id="rId29"/>
    <p:sldId id="512" r:id="rId30"/>
    <p:sldId id="553" r:id="rId31"/>
    <p:sldId id="552" r:id="rId32"/>
    <p:sldId id="597" r:id="rId33"/>
    <p:sldId id="598" r:id="rId34"/>
    <p:sldId id="513" r:id="rId35"/>
    <p:sldId id="599" r:id="rId36"/>
    <p:sldId id="613" r:id="rId37"/>
    <p:sldId id="544" r:id="rId38"/>
    <p:sldId id="593" r:id="rId39"/>
    <p:sldId id="551" r:id="rId4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C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408" autoAdjust="0"/>
  </p:normalViewPr>
  <p:slideViewPr>
    <p:cSldViewPr>
      <p:cViewPr varScale="1">
        <p:scale>
          <a:sx n="64" d="100"/>
          <a:sy n="64" d="100"/>
        </p:scale>
        <p:origin x="120" y="96"/>
      </p:cViewPr>
      <p:guideLst>
        <p:guide orient="horz" pos="2160"/>
        <p:guide pos="2880"/>
      </p:guideLst>
    </p:cSldViewPr>
  </p:slideViewPr>
  <p:outlineViewPr>
    <p:cViewPr>
      <p:scale>
        <a:sx n="33" d="100"/>
        <a:sy n="33" d="100"/>
      </p:scale>
      <p:origin x="0" y="-4853"/>
    </p:cViewPr>
  </p:outlineViewPr>
  <p:notesTextViewPr>
    <p:cViewPr>
      <p:scale>
        <a:sx n="1" d="1"/>
        <a:sy n="1" d="1"/>
      </p:scale>
      <p:origin x="0" y="0"/>
    </p:cViewPr>
  </p:notesTextViewPr>
  <p:sorterViewPr>
    <p:cViewPr>
      <p:scale>
        <a:sx n="200" d="100"/>
        <a:sy n="200" d="100"/>
      </p:scale>
      <p:origin x="0" y="-76594"/>
    </p:cViewPr>
  </p:sorterViewPr>
  <p:notesViewPr>
    <p:cSldViewPr>
      <p:cViewPr varScale="1">
        <p:scale>
          <a:sx n="39" d="100"/>
          <a:sy n="39" d="100"/>
        </p:scale>
        <p:origin x="662"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027" y="0"/>
            <a:ext cx="2972421" cy="465138"/>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1" y="8829675"/>
            <a:ext cx="2972421"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027" y="8829675"/>
            <a:ext cx="2972421" cy="465138"/>
          </a:xfrm>
          <a:prstGeom prst="rect">
            <a:avLst/>
          </a:prstGeom>
        </p:spPr>
        <p:txBody>
          <a:bodyPr vert="horz" lIns="91440" tIns="45720" rIns="91440" bIns="45720" rtlCol="0" anchor="b"/>
          <a:lstStyle>
            <a:lvl1pPr algn="r">
              <a:defRPr sz="1200"/>
            </a:lvl1pPr>
          </a:lstStyle>
          <a:p>
            <a:fld id="{FDE65787-28C2-4470-8313-33FD3522106E}" type="slidenum">
              <a:rPr lang="en-US" smtClean="0"/>
              <a:pPr/>
              <a:t>‹#›</a:t>
            </a:fld>
            <a:endParaRPr lang="en-US" dirty="0"/>
          </a:p>
        </p:txBody>
      </p:sp>
    </p:spTree>
    <p:extLst>
      <p:ext uri="{BB962C8B-B14F-4D97-AF65-F5344CB8AC3E}">
        <p14:creationId xmlns:p14="http://schemas.microsoft.com/office/powerpoint/2010/main" val="177610871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3177" tIns="46589" rIns="93177" bIns="46589"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3177" tIns="46589" rIns="93177" bIns="46589" rtlCol="0" anchor="b"/>
          <a:lstStyle>
            <a:lvl1pPr algn="r">
              <a:defRPr sz="1200"/>
            </a:lvl1pPr>
          </a:lstStyle>
          <a:p>
            <a:fld id="{AFB31E91-3A01-3642-A0EC-C3A659271CE2}" type="slidenum">
              <a:rPr lang="en-US" smtClean="0"/>
              <a:pPr/>
              <a:t>‹#›</a:t>
            </a:fld>
            <a:endParaRPr lang="en-US" dirty="0"/>
          </a:p>
        </p:txBody>
      </p:sp>
    </p:spTree>
    <p:extLst>
      <p:ext uri="{BB962C8B-B14F-4D97-AF65-F5344CB8AC3E}">
        <p14:creationId xmlns:p14="http://schemas.microsoft.com/office/powerpoint/2010/main" val="545775706"/>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reativecommons.org/licenses/by-nc-sa/3.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reativecommons.org/licenses/by-nc-sa/3.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reativecommons.org/licenses/by-nc-sa/3.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reativecommons.org/licenses/by-nc-sa/3.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AFB31E91-3A01-3642-A0EC-C3A659271CE2}" type="slidenum">
              <a:rPr lang="en-US" smtClean="0"/>
              <a:pPr/>
              <a:t>2</a:t>
            </a:fld>
            <a:endParaRPr lang="en-US" dirty="0"/>
          </a:p>
        </p:txBody>
      </p:sp>
    </p:spTree>
    <p:extLst>
      <p:ext uri="{BB962C8B-B14F-4D97-AF65-F5344CB8AC3E}">
        <p14:creationId xmlns:p14="http://schemas.microsoft.com/office/powerpoint/2010/main" val="615991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txBox="1">
            <a:spLocks noGrp="1"/>
          </p:cNvSpPr>
          <p:nvPr>
            <p:ph type="body" idx="1"/>
          </p:nvPr>
        </p:nvSpPr>
        <p:spPr>
          <a:xfrm>
            <a:off x="701993" y="4420314"/>
            <a:ext cx="5615939" cy="4187666"/>
          </a:xfrm>
          <a:prstGeom prst="rect">
            <a:avLst/>
          </a:prstGeom>
        </p:spPr>
        <p:txBody>
          <a:bodyPr lIns="91425" tIns="91425" rIns="91425" bIns="91425" anchor="t" anchorCtr="0">
            <a:noAutofit/>
          </a:bodyPr>
          <a:lstStyle/>
          <a:p>
            <a:pPr lvl="0">
              <a:spcBef>
                <a:spcPts val="0"/>
              </a:spcBef>
              <a:buNone/>
            </a:pPr>
            <a:endParaRPr dirty="0"/>
          </a:p>
        </p:txBody>
      </p:sp>
      <p:sp>
        <p:nvSpPr>
          <p:cNvPr id="410" name="Shape 410"/>
          <p:cNvSpPr>
            <a:spLocks noGrp="1" noRot="1" noChangeAspect="1"/>
          </p:cNvSpPr>
          <p:nvPr>
            <p:ph type="sldImg" idx="2"/>
          </p:nvPr>
        </p:nvSpPr>
        <p:spPr>
          <a:xfrm>
            <a:off x="1182688" y="696913"/>
            <a:ext cx="4656137" cy="34909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1929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a:t>
            </a:r>
            <a:endParaRPr lang="en-US" dirty="0" smtClean="0"/>
          </a:p>
          <a:p>
            <a:r>
              <a:rPr lang="en-US" b="1" dirty="0" smtClean="0"/>
              <a:t>The A&amp;R Guide is a comprehensive guide that includes:</a:t>
            </a:r>
            <a:endParaRPr lang="en-US" dirty="0" smtClean="0"/>
          </a:p>
          <a:p>
            <a:pPr marL="171450" lvl="0" indent="-171450">
              <a:buFont typeface="Arial" panose="020B0604020202020204" pitchFamily="34" charset="0"/>
              <a:buChar char="•"/>
            </a:pPr>
            <a:r>
              <a:rPr lang="en-US" b="1" dirty="0" smtClean="0"/>
              <a:t>Sample Lessons</a:t>
            </a:r>
            <a:endParaRPr lang="en-US" dirty="0" smtClean="0"/>
          </a:p>
          <a:p>
            <a:pPr marL="171450" lvl="0" indent="-171450">
              <a:buFont typeface="Arial" panose="020B0604020202020204" pitchFamily="34" charset="0"/>
              <a:buChar char="•"/>
            </a:pPr>
            <a:r>
              <a:rPr lang="en-US" b="1" dirty="0" smtClean="0"/>
              <a:t>Word /Chaining Lists</a:t>
            </a:r>
            <a:endParaRPr lang="en-US" dirty="0" smtClean="0"/>
          </a:p>
          <a:p>
            <a:pPr marL="171450" lvl="0" indent="-171450">
              <a:buFont typeface="Arial" panose="020B0604020202020204" pitchFamily="34" charset="0"/>
              <a:buChar char="•"/>
            </a:pPr>
            <a:r>
              <a:rPr lang="en-US" b="1" dirty="0" smtClean="0"/>
              <a:t>Activities for Reteaching</a:t>
            </a:r>
            <a:endParaRPr lang="en-US" dirty="0" smtClean="0"/>
          </a:p>
          <a:p>
            <a:pPr marL="171450" lvl="0" indent="-171450">
              <a:buFont typeface="Arial" panose="020B0604020202020204" pitchFamily="34" charset="0"/>
              <a:buChar char="•"/>
            </a:pPr>
            <a:r>
              <a:rPr lang="en-US" b="1" dirty="0" smtClean="0"/>
              <a:t>Games for Reinforcement</a:t>
            </a:r>
            <a:endParaRPr lang="en-US" dirty="0" smtClean="0"/>
          </a:p>
          <a:p>
            <a:pPr marL="171450" lvl="0" indent="-171450">
              <a:buFont typeface="Arial" panose="020B0604020202020204" pitchFamily="34" charset="0"/>
              <a:buChar char="•"/>
            </a:pPr>
            <a:r>
              <a:rPr lang="en-US" b="1" dirty="0" smtClean="0"/>
              <a:t>Progress Monitoring Assessments</a:t>
            </a:r>
            <a:endParaRPr lang="en-US" dirty="0" smtClean="0"/>
          </a:p>
          <a:p>
            <a:pPr marL="171450" lvl="0" indent="-171450">
              <a:buFont typeface="Arial" panose="020B0604020202020204" pitchFamily="34" charset="0"/>
              <a:buChar char="•"/>
            </a:pPr>
            <a:r>
              <a:rPr lang="en-US" b="1" dirty="0" smtClean="0"/>
              <a:t>Resources </a:t>
            </a:r>
            <a:endParaRPr lang="en-US" dirty="0" smtClean="0"/>
          </a:p>
          <a:p>
            <a:r>
              <a:rPr lang="en-US" b="1" i="1" dirty="0" smtClean="0"/>
              <a:t> </a:t>
            </a:r>
            <a:endParaRPr lang="en-US" dirty="0" smtClean="0"/>
          </a:p>
          <a:p>
            <a:r>
              <a:rPr lang="en-US" b="1" i="1" dirty="0" smtClean="0"/>
              <a:t>Let’s look at samples of each of these features now.</a:t>
            </a:r>
            <a:endParaRPr lang="en-US" dirty="0" smtClean="0"/>
          </a:p>
          <a:p>
            <a:endParaRPr lang="en-US" dirty="0"/>
          </a:p>
        </p:txBody>
      </p:sp>
      <p:sp>
        <p:nvSpPr>
          <p:cNvPr id="4" name="Footer Placeholder 3"/>
          <p:cNvSpPr>
            <a:spLocks noGrp="1"/>
          </p:cNvSpPr>
          <p:nvPr>
            <p:ph type="ftr" sz="quarter" idx="10"/>
          </p:nvPr>
        </p:nvSpPr>
        <p:spPr/>
        <p:txBody>
          <a:bodyPr/>
          <a:lstStyle/>
          <a:p>
            <a:r>
              <a:rPr lang="en-US" dirty="0" smtClean="0"/>
              <a:t>plandoni, 2016</a:t>
            </a:r>
            <a:endParaRPr lang="en-US" dirty="0"/>
          </a:p>
        </p:txBody>
      </p:sp>
      <p:sp>
        <p:nvSpPr>
          <p:cNvPr id="5" name="Slide Number Placeholder 4"/>
          <p:cNvSpPr>
            <a:spLocks noGrp="1"/>
          </p:cNvSpPr>
          <p:nvPr>
            <p:ph type="sldNum" sz="quarter" idx="11"/>
          </p:nvPr>
        </p:nvSpPr>
        <p:spPr/>
        <p:txBody>
          <a:bodyPr/>
          <a:lstStyle/>
          <a:p>
            <a:fld id="{466A3298-5948-4A8B-BB28-9513C10A8BCC}" type="slidenum">
              <a:rPr lang="en-US" smtClean="0"/>
              <a:t>13</a:t>
            </a:fld>
            <a:endParaRPr lang="en-US" dirty="0"/>
          </a:p>
        </p:txBody>
      </p:sp>
    </p:spTree>
    <p:extLst>
      <p:ext uri="{BB962C8B-B14F-4D97-AF65-F5344CB8AC3E}">
        <p14:creationId xmlns:p14="http://schemas.microsoft.com/office/powerpoint/2010/main" val="2458256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a:t>
            </a:r>
            <a:r>
              <a:rPr lang="en-US" b="0" baseline="0" dirty="0" smtClean="0"/>
              <a:t>  </a:t>
            </a:r>
            <a:r>
              <a:rPr lang="en-US" sz="1100" b="1" u="sng" dirty="0" smtClean="0"/>
              <a:t>K &amp; 1</a:t>
            </a:r>
            <a:r>
              <a:rPr lang="en-US" sz="1100" b="1" u="sng" baseline="30000" dirty="0" smtClean="0"/>
              <a:t>st</a:t>
            </a:r>
            <a:r>
              <a:rPr lang="en-US" sz="1100" b="1" u="sng" dirty="0" smtClean="0"/>
              <a:t> </a:t>
            </a:r>
            <a:r>
              <a:rPr lang="en-US" sz="1100" b="1" dirty="0" smtClean="0"/>
              <a:t>The A&amp;R Guide offers the guidance to helping you determine a student’s level of instructional need. </a:t>
            </a:r>
            <a:endParaRPr lang="en-US" sz="1100" dirty="0" smtClean="0"/>
          </a:p>
          <a:p>
            <a:pPr marL="171450" lvl="0" indent="-171450">
              <a:buFont typeface="Arial" panose="020B0604020202020204" pitchFamily="34" charset="0"/>
              <a:buChar char="•"/>
            </a:pPr>
            <a:r>
              <a:rPr lang="en-US" sz="1100" b="1" dirty="0" smtClean="0"/>
              <a:t>There are three levels of instructional need defined by the Guides.   </a:t>
            </a:r>
            <a:endParaRPr lang="en-US" sz="1100" dirty="0" smtClean="0"/>
          </a:p>
          <a:p>
            <a:pPr lvl="0"/>
            <a:r>
              <a:rPr lang="en-US" sz="1100" b="1" dirty="0" smtClean="0"/>
              <a:t>1) The first is Guided Reinforcement, which is a fifteen minute lesson to help students strengthen a skill that has already been taught, but with which the child requires extra practice.  </a:t>
            </a:r>
            <a:endParaRPr lang="en-US" sz="1100" dirty="0" smtClean="0"/>
          </a:p>
          <a:p>
            <a:r>
              <a:rPr lang="en-US" sz="1100" b="1" dirty="0" smtClean="0"/>
              <a:t>2) The second level of instructional need is Explicit Reteaching, which provides students with 25 minutes of practice on any skill.</a:t>
            </a:r>
            <a:endParaRPr lang="en-US" sz="1100" dirty="0" smtClean="0"/>
          </a:p>
          <a:p>
            <a:pPr lvl="0"/>
            <a:r>
              <a:rPr lang="en-US" sz="1100" b="1" dirty="0" smtClean="0"/>
              <a:t>3) The third level is Comprehensive Reteaching, which is a 45 minute lesson used when a student is one grade below level, and requires reteaching in more than one skill.</a:t>
            </a:r>
            <a:endParaRPr lang="en-US" sz="1100" dirty="0" smtClean="0"/>
          </a:p>
          <a:p>
            <a:pPr lvl="0"/>
            <a:r>
              <a:rPr lang="en-US" sz="1100" b="1" dirty="0" smtClean="0"/>
              <a:t>All three levels are defined in the Guides for particular skills and samples of lessons are provided alongside lesson templates to guide your planning and building of lessons that fit the specific needs of individual students or small groups.</a:t>
            </a:r>
            <a:endParaRPr lang="en-US" altLang="en-US" sz="110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effectLst/>
                <a:latin typeface="+mn-lt"/>
                <a:ea typeface="+mn-ea"/>
                <a:cs typeface="+mn-cs"/>
              </a:rPr>
              <a:t> **The </a:t>
            </a:r>
            <a:r>
              <a:rPr lang="en-US" sz="1100" b="1" i="1" kern="1200" dirty="0" smtClean="0">
                <a:solidFill>
                  <a:schemeClr val="tx1"/>
                </a:solidFill>
                <a:effectLst/>
                <a:latin typeface="+mn-lt"/>
                <a:ea typeface="+mn-ea"/>
                <a:cs typeface="+mn-cs"/>
              </a:rPr>
              <a:t>A&amp;R Guides</a:t>
            </a:r>
            <a:r>
              <a:rPr lang="en-US" sz="1100" b="1" kern="1200" dirty="0" smtClean="0">
                <a:solidFill>
                  <a:schemeClr val="tx1"/>
                </a:solidFill>
                <a:effectLst/>
                <a:latin typeface="+mn-lt"/>
                <a:ea typeface="+mn-ea"/>
                <a:cs typeface="+mn-cs"/>
              </a:rPr>
              <a:t> for grades 2–3 and the </a:t>
            </a:r>
            <a:r>
              <a:rPr lang="en-US" sz="1100" b="1" i="1" kern="1200" dirty="0" smtClean="0">
                <a:solidFill>
                  <a:schemeClr val="tx1"/>
                </a:solidFill>
                <a:effectLst/>
                <a:latin typeface="+mn-lt"/>
                <a:ea typeface="+mn-ea"/>
                <a:cs typeface="+mn-cs"/>
              </a:rPr>
              <a:t>Encoding and Decoding Guide </a:t>
            </a:r>
            <a:r>
              <a:rPr lang="en-US" sz="1100" b="1" kern="1200" dirty="0" smtClean="0">
                <a:solidFill>
                  <a:schemeClr val="tx1"/>
                </a:solidFill>
                <a:effectLst/>
                <a:latin typeface="+mn-lt"/>
                <a:ea typeface="+mn-ea"/>
                <a:cs typeface="+mn-cs"/>
              </a:rPr>
              <a:t>for grades 4–5 include one type of lesson template.  This lesson plan is almost a hybrid of the explicit reteaching and comprehensive reteaching lesson templates (found in grades K–1), offering flexibility when planning instruction (e.g., 25–45 minutes).  In most cases students would need this level of support since the skills being taught were originally introduced in a previous grade level.  </a:t>
            </a:r>
            <a:r>
              <a:rPr lang="en-US" sz="1100" b="1" u="sng" kern="1200" dirty="0" smtClean="0">
                <a:solidFill>
                  <a:schemeClr val="tx1"/>
                </a:solidFill>
                <a:effectLst/>
                <a:latin typeface="+mn-lt"/>
                <a:ea typeface="+mn-ea"/>
                <a:cs typeface="+mn-cs"/>
              </a:rPr>
              <a:t>The only exception may be grade 2 (when using the A&amp;R Guide to support current instruction).</a:t>
            </a:r>
            <a:r>
              <a:rPr lang="en-US" sz="1100" b="1" kern="1200" dirty="0" smtClean="0">
                <a:solidFill>
                  <a:schemeClr val="tx1"/>
                </a:solidFill>
                <a:effectLst/>
                <a:latin typeface="+mn-lt"/>
                <a:ea typeface="+mn-ea"/>
                <a:cs typeface="+mn-cs"/>
              </a:rPr>
              <a:t>  In cases such as this, teachers may use the A&amp;R Guide resources for additional guided practice (e.g.., 15 minute guided reinforcement lesson).</a:t>
            </a:r>
          </a:p>
          <a:p>
            <a:pPr>
              <a:defRPr/>
            </a:pPr>
            <a:endParaRPr lang="en-US" altLang="en-US" sz="1100" i="1" dirty="0" smtClean="0"/>
          </a:p>
          <a:p>
            <a:endParaRPr lang="en-US" sz="1100" dirty="0"/>
          </a:p>
        </p:txBody>
      </p:sp>
      <p:sp>
        <p:nvSpPr>
          <p:cNvPr id="4" name="Footer Placeholder 3"/>
          <p:cNvSpPr>
            <a:spLocks noGrp="1"/>
          </p:cNvSpPr>
          <p:nvPr>
            <p:ph type="ftr" sz="quarter" idx="10"/>
          </p:nvPr>
        </p:nvSpPr>
        <p:spPr/>
        <p:txBody>
          <a:bodyPr/>
          <a:lstStyle/>
          <a:p>
            <a:r>
              <a:rPr lang="en-US" dirty="0" smtClean="0"/>
              <a:t>plandoni, 2016</a:t>
            </a:r>
            <a:endParaRPr lang="en-US" dirty="0"/>
          </a:p>
        </p:txBody>
      </p:sp>
      <p:sp>
        <p:nvSpPr>
          <p:cNvPr id="5" name="Slide Number Placeholder 4"/>
          <p:cNvSpPr>
            <a:spLocks noGrp="1"/>
          </p:cNvSpPr>
          <p:nvPr>
            <p:ph type="sldNum" sz="quarter" idx="11"/>
          </p:nvPr>
        </p:nvSpPr>
        <p:spPr/>
        <p:txBody>
          <a:bodyPr/>
          <a:lstStyle/>
          <a:p>
            <a:fld id="{466A3298-5948-4A8B-BB28-9513C10A8BCC}" type="slidenum">
              <a:rPr lang="en-US" smtClean="0"/>
              <a:t>14</a:t>
            </a:fld>
            <a:endParaRPr lang="en-US" dirty="0"/>
          </a:p>
        </p:txBody>
      </p:sp>
    </p:spTree>
    <p:extLst>
      <p:ext uri="{BB962C8B-B14F-4D97-AF65-F5344CB8AC3E}">
        <p14:creationId xmlns:p14="http://schemas.microsoft.com/office/powerpoint/2010/main" val="4245419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p:spPr>
        <p:txBody>
          <a:bodyPr/>
          <a:lstStyle/>
          <a:p>
            <a:r>
              <a:rPr lang="en-US" altLang="en-US" sz="1100" b="1" dirty="0" smtClean="0">
                <a:latin typeface="Arial" panose="020B0604020202020204" pitchFamily="34" charset="0"/>
              </a:rPr>
              <a:t>Key Points:</a:t>
            </a:r>
          </a:p>
          <a:p>
            <a:pPr>
              <a:buFontTx/>
              <a:buChar char="•"/>
            </a:pPr>
            <a:r>
              <a:rPr lang="en-US" altLang="en-US" sz="1100" b="1" dirty="0" smtClean="0">
                <a:latin typeface="Arial" panose="020B0604020202020204" pitchFamily="34" charset="0"/>
              </a:rPr>
              <a:t>There are three model types for using the A &amp; R guide. They include guided reinforcement, explicit reteaching, and comprehensive reteaching</a:t>
            </a:r>
          </a:p>
          <a:p>
            <a:pPr>
              <a:buFontTx/>
              <a:buChar char="•"/>
            </a:pPr>
            <a:endParaRPr lang="en-US" altLang="en-US" sz="1100" b="1" dirty="0" smtClean="0">
              <a:latin typeface="Arial" panose="020B0604020202020204" pitchFamily="34" charset="0"/>
            </a:endParaRPr>
          </a:p>
          <a:p>
            <a:pPr>
              <a:buFontTx/>
              <a:buAutoNum type="arabicPeriod"/>
            </a:pPr>
            <a:r>
              <a:rPr lang="en-US" altLang="en-US" sz="1100" dirty="0" smtClean="0">
                <a:latin typeface="Arial" panose="020B0604020202020204" pitchFamily="34" charset="0"/>
              </a:rPr>
              <a:t>Guided Reinforcement is the level of instructional need for students who are overall on pace, but demonstrate some gaps in knowledge</a:t>
            </a:r>
            <a:r>
              <a:rPr lang="en-US" altLang="en-US" sz="1100" b="1" dirty="0" smtClean="0">
                <a:latin typeface="Arial" panose="020B0604020202020204" pitchFamily="34" charset="0"/>
              </a:rPr>
              <a:t>.</a:t>
            </a:r>
          </a:p>
          <a:p>
            <a:pPr>
              <a:buFontTx/>
              <a:buAutoNum type="arabicPeriod"/>
            </a:pPr>
            <a:r>
              <a:rPr lang="en-US" altLang="en-US" sz="1100" dirty="0" smtClean="0">
                <a:latin typeface="Arial" panose="020B0604020202020204" pitchFamily="34" charset="0"/>
              </a:rPr>
              <a:t>Explicit Reteaching should be used when students require explicit instruction in </a:t>
            </a:r>
            <a:r>
              <a:rPr lang="en-US" altLang="en-US" sz="1100" b="1" dirty="0" smtClean="0">
                <a:latin typeface="Arial" panose="020B0604020202020204" pitchFamily="34" charset="0"/>
              </a:rPr>
              <a:t>a specific component area of literacy such as phonological awareness, phonics, comprehension, fluency or writing</a:t>
            </a:r>
          </a:p>
          <a:p>
            <a:pPr>
              <a:buFontTx/>
              <a:buAutoNum type="arabicPeriod"/>
            </a:pPr>
            <a:r>
              <a:rPr lang="en-US" altLang="en-US" sz="1100" dirty="0" smtClean="0">
                <a:latin typeface="Arial" panose="020B0604020202020204" pitchFamily="34" charset="0"/>
              </a:rPr>
              <a:t>Comprehensive reteaching happens when students require instruction </a:t>
            </a:r>
            <a:r>
              <a:rPr lang="en-US" altLang="en-US" sz="1100" b="1" dirty="0" smtClean="0">
                <a:latin typeface="Arial" panose="020B0604020202020204" pitchFamily="34" charset="0"/>
              </a:rPr>
              <a:t>over multiple components areas of literacy</a:t>
            </a:r>
            <a:r>
              <a:rPr lang="en-US" altLang="en-US" sz="1100" dirty="0" smtClean="0">
                <a:latin typeface="Arial" panose="020B0604020202020204" pitchFamily="34" charset="0"/>
              </a:rPr>
              <a:t>.</a:t>
            </a:r>
          </a:p>
          <a:p>
            <a:endParaRPr lang="en-US" sz="1100" dirty="0"/>
          </a:p>
          <a:p>
            <a:r>
              <a:rPr lang="en-US" b="1" dirty="0"/>
              <a:t> </a:t>
            </a:r>
            <a:endParaRPr lang="en-US" sz="1100" dirty="0"/>
          </a:p>
          <a:p>
            <a:endParaRPr lang="en-US" altLang="en-US" b="0" baseline="0" dirty="0" smtClean="0">
              <a:latin typeface="Arial" pitchFamily="34" charset="0"/>
            </a:endParaRPr>
          </a:p>
        </p:txBody>
      </p:sp>
      <p:sp>
        <p:nvSpPr>
          <p:cNvPr id="4" name="Date Placeholder 3"/>
          <p:cNvSpPr>
            <a:spLocks noGrp="1"/>
          </p:cNvSpPr>
          <p:nvPr>
            <p:ph type="dt" sz="quarter" idx="1"/>
          </p:nvPr>
        </p:nvSpPr>
        <p:spPr/>
        <p:txBody>
          <a:bodyPr/>
          <a:lstStyle/>
          <a:p>
            <a:pPr>
              <a:defRPr/>
            </a:pPr>
            <a:fld id="{230CAA82-8829-4D49-9D81-8D2358127A7E}" type="datetime1">
              <a:rPr lang="en-US" smtClean="0"/>
              <a:pPr>
                <a:defRPr/>
              </a:pPr>
              <a:t>4/10/2017</a:t>
            </a:fld>
            <a:endParaRPr lang="en-US" dirty="0"/>
          </a:p>
        </p:txBody>
      </p:sp>
      <p:sp>
        <p:nvSpPr>
          <p:cNvPr id="5" name="Footer Placeholder 4"/>
          <p:cNvSpPr>
            <a:spLocks noGrp="1"/>
          </p:cNvSpPr>
          <p:nvPr>
            <p:ph type="ftr" sz="quarter" idx="4"/>
          </p:nvPr>
        </p:nvSpPr>
        <p:spPr>
          <a:xfrm>
            <a:off x="2" y="8918584"/>
            <a:ext cx="3012329" cy="469822"/>
          </a:xfrm>
          <a:prstGeom prst="rect">
            <a:avLst/>
          </a:prstGeom>
        </p:spPr>
        <p:txBody>
          <a:bodyPr lIns="92034" tIns="46017" rIns="92034" bIns="46017"/>
          <a:lstStyle/>
          <a:p>
            <a:pPr>
              <a:defRPr/>
            </a:pPr>
            <a:r>
              <a:rPr lang="en-US" dirty="0" smtClean="0"/>
              <a:t>plandoni, 2016</a:t>
            </a:r>
            <a:endParaRPr lang="en-US" dirty="0"/>
          </a:p>
        </p:txBody>
      </p:sp>
      <p:sp>
        <p:nvSpPr>
          <p:cNvPr id="6" name="Slide Number Placeholder 5"/>
          <p:cNvSpPr>
            <a:spLocks noGrp="1"/>
          </p:cNvSpPr>
          <p:nvPr>
            <p:ph type="sldNum" sz="quarter" idx="5"/>
          </p:nvPr>
        </p:nvSpPr>
        <p:spPr/>
        <p:txBody>
          <a:bodyPr/>
          <a:lstStyle/>
          <a:p>
            <a:pPr>
              <a:defRPr/>
            </a:pPr>
            <a:fld id="{013715BB-B040-4833-A3E2-3DB86FFC3FB2}" type="slidenum">
              <a:rPr lang="en-US" smtClean="0"/>
              <a:pPr>
                <a:defRPr/>
              </a:pPr>
              <a:t>15</a:t>
            </a:fld>
            <a:endParaRPr lang="en-US" dirty="0"/>
          </a:p>
        </p:txBody>
      </p:sp>
    </p:spTree>
    <p:extLst>
      <p:ext uri="{BB962C8B-B14F-4D97-AF65-F5344CB8AC3E}">
        <p14:creationId xmlns:p14="http://schemas.microsoft.com/office/powerpoint/2010/main" val="3982202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b="1" dirty="0"/>
              <a:t>Key Points:</a:t>
            </a:r>
            <a:endParaRPr lang="en-US" dirty="0"/>
          </a:p>
          <a:p>
            <a:pPr lvl="0"/>
            <a:r>
              <a:rPr lang="en-US" b="1" dirty="0"/>
              <a:t>Guided reinforcement should be used when students demonstrate incomplete mastery of specific skills. Think of it as patching a hole, wherein a relatively short sequence of specific instructional attention will allow students to keep on pace with their peers.  It will require additional guided practice, during temporary individual or small group time, on an as needed basis.  Guided Reinforcement should be used when students demonstrate incomplete mastery of specific skills.  </a:t>
            </a:r>
            <a:endParaRPr lang="en-US" dirty="0"/>
          </a:p>
          <a:p>
            <a:pPr lvl="0"/>
            <a:r>
              <a:rPr lang="en-US" b="1" dirty="0"/>
              <a:t>Remediation requires a relatively short sequence of specific instruction in addition to the core classroom literacy instruction which will allow students to keep on pace with their peers.</a:t>
            </a:r>
            <a:endParaRPr lang="en-US" dirty="0"/>
          </a:p>
          <a:p>
            <a:pPr lvl="0"/>
            <a:r>
              <a:rPr lang="en-US" b="1" dirty="0"/>
              <a:t>This level of need tends to be met by differentiated classroom instruction or remediation may be provided during temporary individual or small group time.</a:t>
            </a:r>
            <a:endParaRPr lang="en-US" dirty="0"/>
          </a:p>
          <a:p>
            <a:pPr lvl="0"/>
            <a:r>
              <a:rPr lang="en-US" b="1" i="1" u="sng" dirty="0"/>
              <a:t>Appropriate for:</a:t>
            </a:r>
          </a:p>
          <a:p>
            <a:pPr lvl="1"/>
            <a:r>
              <a:rPr lang="en-US" b="1" i="1" dirty="0"/>
              <a:t>On grade-level students with instructional gaps </a:t>
            </a:r>
            <a:endParaRPr lang="en-US" i="1" dirty="0"/>
          </a:p>
          <a:p>
            <a:pPr lvl="1"/>
            <a:r>
              <a:rPr lang="en-US" b="1" i="1" dirty="0"/>
              <a:t>Short lesson sequences focusing on particular skills </a:t>
            </a:r>
            <a:endParaRPr lang="en-US" i="1" dirty="0"/>
          </a:p>
          <a:p>
            <a:pPr lvl="1"/>
            <a:r>
              <a:rPr lang="en-US" b="1" i="1" dirty="0"/>
              <a:t>Can be used for reteaching a skill </a:t>
            </a:r>
            <a:endParaRPr lang="en-US" i="1" dirty="0"/>
          </a:p>
          <a:p>
            <a:pPr lvl="1"/>
            <a:r>
              <a:rPr lang="en-US" b="1" i="1" dirty="0"/>
              <a:t>Can be done within a classroom during small group time</a:t>
            </a:r>
            <a:endParaRPr lang="en-US" i="1" dirty="0"/>
          </a:p>
          <a:p>
            <a:pPr lvl="0"/>
            <a:endParaRPr lang="en-US" dirty="0"/>
          </a:p>
          <a:p>
            <a:pPr>
              <a:defRPr/>
            </a:pPr>
            <a:endParaRPr lang="en-US" sz="1800" dirty="0"/>
          </a:p>
        </p:txBody>
      </p:sp>
      <p:sp>
        <p:nvSpPr>
          <p:cNvPr id="50180" name="Slide Number Placeholder 3"/>
          <p:cNvSpPr>
            <a:spLocks noGrp="1"/>
          </p:cNvSpPr>
          <p:nvPr>
            <p:ph type="sldNum" sz="quarter" idx="5"/>
          </p:nvPr>
        </p:nvSpPr>
        <p:spPr>
          <a:noFill/>
        </p:spPr>
        <p:txBody>
          <a:bodyPr/>
          <a:lstStyle>
            <a:lvl1pPr eaLnBrk="0" hangingPunct="0">
              <a:spcBef>
                <a:spcPct val="30000"/>
              </a:spcBef>
              <a:defRPr sz="1400">
                <a:solidFill>
                  <a:schemeClr val="tx1"/>
                </a:solidFill>
                <a:latin typeface="Arial" pitchFamily="34" charset="0"/>
              </a:defRPr>
            </a:lvl1pPr>
            <a:lvl2pPr marL="746515" indent="-287121" eaLnBrk="0" hangingPunct="0">
              <a:spcBef>
                <a:spcPct val="30000"/>
              </a:spcBef>
              <a:defRPr sz="1400">
                <a:solidFill>
                  <a:schemeClr val="tx1"/>
                </a:solidFill>
                <a:latin typeface="Arial" pitchFamily="34" charset="0"/>
              </a:defRPr>
            </a:lvl2pPr>
            <a:lvl3pPr marL="1148486" indent="-229696" eaLnBrk="0" hangingPunct="0">
              <a:spcBef>
                <a:spcPct val="30000"/>
              </a:spcBef>
              <a:defRPr sz="1400">
                <a:solidFill>
                  <a:schemeClr val="tx1"/>
                </a:solidFill>
                <a:latin typeface="Arial" pitchFamily="34" charset="0"/>
              </a:defRPr>
            </a:lvl3pPr>
            <a:lvl4pPr marL="1607881" indent="-229696" eaLnBrk="0" hangingPunct="0">
              <a:spcBef>
                <a:spcPct val="30000"/>
              </a:spcBef>
              <a:defRPr sz="1400">
                <a:solidFill>
                  <a:schemeClr val="tx1"/>
                </a:solidFill>
                <a:latin typeface="Arial" pitchFamily="34" charset="0"/>
              </a:defRPr>
            </a:lvl4pPr>
            <a:lvl5pPr marL="2067275" indent="-229696" eaLnBrk="0" hangingPunct="0">
              <a:spcBef>
                <a:spcPct val="30000"/>
              </a:spcBef>
              <a:defRPr sz="1400">
                <a:solidFill>
                  <a:schemeClr val="tx1"/>
                </a:solidFill>
                <a:latin typeface="Arial" pitchFamily="34" charset="0"/>
              </a:defRPr>
            </a:lvl5pPr>
            <a:lvl6pPr marL="2526670" indent="-229696" eaLnBrk="0" fontAlgn="base" hangingPunct="0">
              <a:spcBef>
                <a:spcPct val="30000"/>
              </a:spcBef>
              <a:spcAft>
                <a:spcPct val="0"/>
              </a:spcAft>
              <a:defRPr sz="1400">
                <a:solidFill>
                  <a:schemeClr val="tx1"/>
                </a:solidFill>
                <a:latin typeface="Arial" pitchFamily="34" charset="0"/>
              </a:defRPr>
            </a:lvl6pPr>
            <a:lvl7pPr marL="2986064" indent="-229696" eaLnBrk="0" fontAlgn="base" hangingPunct="0">
              <a:spcBef>
                <a:spcPct val="30000"/>
              </a:spcBef>
              <a:spcAft>
                <a:spcPct val="0"/>
              </a:spcAft>
              <a:defRPr sz="1400">
                <a:solidFill>
                  <a:schemeClr val="tx1"/>
                </a:solidFill>
                <a:latin typeface="Arial" pitchFamily="34" charset="0"/>
              </a:defRPr>
            </a:lvl7pPr>
            <a:lvl8pPr marL="3445457" indent="-229696" eaLnBrk="0" fontAlgn="base" hangingPunct="0">
              <a:spcBef>
                <a:spcPct val="30000"/>
              </a:spcBef>
              <a:spcAft>
                <a:spcPct val="0"/>
              </a:spcAft>
              <a:defRPr sz="1400">
                <a:solidFill>
                  <a:schemeClr val="tx1"/>
                </a:solidFill>
                <a:latin typeface="Arial" pitchFamily="34" charset="0"/>
              </a:defRPr>
            </a:lvl8pPr>
            <a:lvl9pPr marL="3904853" indent="-229696" eaLnBrk="0" fontAlgn="base" hangingPunct="0">
              <a:spcBef>
                <a:spcPct val="30000"/>
              </a:spcBef>
              <a:spcAft>
                <a:spcPct val="0"/>
              </a:spcAft>
              <a:defRPr sz="1400">
                <a:solidFill>
                  <a:schemeClr val="tx1"/>
                </a:solidFill>
                <a:latin typeface="Arial" pitchFamily="34" charset="0"/>
              </a:defRPr>
            </a:lvl9pPr>
          </a:lstStyle>
          <a:p>
            <a:pPr eaLnBrk="1" hangingPunct="1">
              <a:spcBef>
                <a:spcPct val="0"/>
              </a:spcBef>
            </a:pPr>
            <a:fld id="{1A7C1728-DC6C-44AB-B6A5-0D920B480C9B}" type="slidenum">
              <a:rPr lang="en-US" altLang="en-US" sz="1200"/>
              <a:pPr eaLnBrk="1" hangingPunct="1">
                <a:spcBef>
                  <a:spcPct val="0"/>
                </a:spcBef>
              </a:pPr>
              <a:t>16</a:t>
            </a:fld>
            <a:endParaRPr lang="en-US" altLang="en-US" sz="1200" dirty="0"/>
          </a:p>
        </p:txBody>
      </p:sp>
      <p:sp>
        <p:nvSpPr>
          <p:cNvPr id="2" name="Footer Placeholder 1"/>
          <p:cNvSpPr>
            <a:spLocks noGrp="1"/>
          </p:cNvSpPr>
          <p:nvPr>
            <p:ph type="ftr" sz="quarter" idx="10"/>
          </p:nvPr>
        </p:nvSpPr>
        <p:spPr/>
        <p:txBody>
          <a:bodyPr/>
          <a:lstStyle/>
          <a:p>
            <a:r>
              <a:rPr lang="en-US" dirty="0" smtClean="0"/>
              <a:t>plandoni, 2016</a:t>
            </a:r>
            <a:endParaRPr lang="en-US" dirty="0"/>
          </a:p>
        </p:txBody>
      </p:sp>
    </p:spTree>
    <p:extLst>
      <p:ext uri="{BB962C8B-B14F-4D97-AF65-F5344CB8AC3E}">
        <p14:creationId xmlns:p14="http://schemas.microsoft.com/office/powerpoint/2010/main" val="846527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b="1" dirty="0"/>
              <a:t>Key Points:</a:t>
            </a:r>
            <a:endParaRPr lang="en-US" dirty="0"/>
          </a:p>
          <a:p>
            <a:pPr lvl="0"/>
            <a:r>
              <a:rPr lang="en-US" b="1" dirty="0"/>
              <a:t>Guided reinforcement should be used when students demonstrate incomplete mastery of specific skills. Think of it as patching a hole, wherein a relatively short sequence of specific instructional attention will allow students to keep on pace with their peers.  It will require additional guided practice, during temporary individual or small group time, on an as needed basis.  Guided Reinforcement should be used when students demonstrate incomplete mastery of specific skills.  </a:t>
            </a:r>
            <a:endParaRPr lang="en-US" dirty="0"/>
          </a:p>
          <a:p>
            <a:pPr lvl="0"/>
            <a:r>
              <a:rPr lang="en-US" b="1" dirty="0"/>
              <a:t>Remediation requires a relatively short sequence of specific instruction in addition to the core classroom literacy instruction which will allow students to keep on pace with their peers.</a:t>
            </a:r>
            <a:endParaRPr lang="en-US" dirty="0"/>
          </a:p>
          <a:p>
            <a:pPr lvl="0"/>
            <a:r>
              <a:rPr lang="en-US" b="1" dirty="0"/>
              <a:t>This level of need tends to be met by differentiated classroom instruction or remediation may be provided during temporary individual or small group time.</a:t>
            </a:r>
            <a:endParaRPr lang="en-US" dirty="0"/>
          </a:p>
          <a:p>
            <a:pPr lvl="0"/>
            <a:r>
              <a:rPr lang="en-US" b="1" i="1" u="sng" dirty="0"/>
              <a:t>Appropriate for:</a:t>
            </a:r>
          </a:p>
          <a:p>
            <a:pPr lvl="1"/>
            <a:r>
              <a:rPr lang="en-US" b="1" i="1" dirty="0"/>
              <a:t>On grade-level students with instructional gaps </a:t>
            </a:r>
            <a:endParaRPr lang="en-US" i="1" dirty="0"/>
          </a:p>
          <a:p>
            <a:pPr lvl="1"/>
            <a:r>
              <a:rPr lang="en-US" b="1" i="1" dirty="0"/>
              <a:t>Short lesson sequences focusing on particular skills </a:t>
            </a:r>
            <a:endParaRPr lang="en-US" i="1" dirty="0"/>
          </a:p>
          <a:p>
            <a:pPr lvl="1"/>
            <a:r>
              <a:rPr lang="en-US" b="1" i="1" dirty="0"/>
              <a:t>Can be used for reteaching a skill </a:t>
            </a:r>
            <a:endParaRPr lang="en-US" i="1" dirty="0"/>
          </a:p>
          <a:p>
            <a:pPr lvl="1"/>
            <a:r>
              <a:rPr lang="en-US" b="1" i="1" dirty="0"/>
              <a:t>Can be done within a classroom during small group time</a:t>
            </a:r>
            <a:endParaRPr lang="en-US" i="1" dirty="0"/>
          </a:p>
          <a:p>
            <a:pPr lvl="0"/>
            <a:endParaRPr lang="en-US" dirty="0"/>
          </a:p>
          <a:p>
            <a:pPr>
              <a:defRPr/>
            </a:pPr>
            <a:endParaRPr lang="en-US" sz="1800" dirty="0"/>
          </a:p>
        </p:txBody>
      </p:sp>
      <p:sp>
        <p:nvSpPr>
          <p:cNvPr id="50180" name="Slide Number Placeholder 3"/>
          <p:cNvSpPr>
            <a:spLocks noGrp="1"/>
          </p:cNvSpPr>
          <p:nvPr>
            <p:ph type="sldNum" sz="quarter" idx="5"/>
          </p:nvPr>
        </p:nvSpPr>
        <p:spPr>
          <a:noFill/>
        </p:spPr>
        <p:txBody>
          <a:bodyPr/>
          <a:lstStyle>
            <a:lvl1pPr eaLnBrk="0" hangingPunct="0">
              <a:spcBef>
                <a:spcPct val="30000"/>
              </a:spcBef>
              <a:defRPr sz="1400">
                <a:solidFill>
                  <a:schemeClr val="tx1"/>
                </a:solidFill>
                <a:latin typeface="Arial" pitchFamily="34" charset="0"/>
              </a:defRPr>
            </a:lvl1pPr>
            <a:lvl2pPr marL="746515" indent="-287121" eaLnBrk="0" hangingPunct="0">
              <a:spcBef>
                <a:spcPct val="30000"/>
              </a:spcBef>
              <a:defRPr sz="1400">
                <a:solidFill>
                  <a:schemeClr val="tx1"/>
                </a:solidFill>
                <a:latin typeface="Arial" pitchFamily="34" charset="0"/>
              </a:defRPr>
            </a:lvl2pPr>
            <a:lvl3pPr marL="1148486" indent="-229696" eaLnBrk="0" hangingPunct="0">
              <a:spcBef>
                <a:spcPct val="30000"/>
              </a:spcBef>
              <a:defRPr sz="1400">
                <a:solidFill>
                  <a:schemeClr val="tx1"/>
                </a:solidFill>
                <a:latin typeface="Arial" pitchFamily="34" charset="0"/>
              </a:defRPr>
            </a:lvl3pPr>
            <a:lvl4pPr marL="1607881" indent="-229696" eaLnBrk="0" hangingPunct="0">
              <a:spcBef>
                <a:spcPct val="30000"/>
              </a:spcBef>
              <a:defRPr sz="1400">
                <a:solidFill>
                  <a:schemeClr val="tx1"/>
                </a:solidFill>
                <a:latin typeface="Arial" pitchFamily="34" charset="0"/>
              </a:defRPr>
            </a:lvl4pPr>
            <a:lvl5pPr marL="2067275" indent="-229696" eaLnBrk="0" hangingPunct="0">
              <a:spcBef>
                <a:spcPct val="30000"/>
              </a:spcBef>
              <a:defRPr sz="1400">
                <a:solidFill>
                  <a:schemeClr val="tx1"/>
                </a:solidFill>
                <a:latin typeface="Arial" pitchFamily="34" charset="0"/>
              </a:defRPr>
            </a:lvl5pPr>
            <a:lvl6pPr marL="2526670" indent="-229696" eaLnBrk="0" fontAlgn="base" hangingPunct="0">
              <a:spcBef>
                <a:spcPct val="30000"/>
              </a:spcBef>
              <a:spcAft>
                <a:spcPct val="0"/>
              </a:spcAft>
              <a:defRPr sz="1400">
                <a:solidFill>
                  <a:schemeClr val="tx1"/>
                </a:solidFill>
                <a:latin typeface="Arial" pitchFamily="34" charset="0"/>
              </a:defRPr>
            </a:lvl6pPr>
            <a:lvl7pPr marL="2986064" indent="-229696" eaLnBrk="0" fontAlgn="base" hangingPunct="0">
              <a:spcBef>
                <a:spcPct val="30000"/>
              </a:spcBef>
              <a:spcAft>
                <a:spcPct val="0"/>
              </a:spcAft>
              <a:defRPr sz="1400">
                <a:solidFill>
                  <a:schemeClr val="tx1"/>
                </a:solidFill>
                <a:latin typeface="Arial" pitchFamily="34" charset="0"/>
              </a:defRPr>
            </a:lvl7pPr>
            <a:lvl8pPr marL="3445457" indent="-229696" eaLnBrk="0" fontAlgn="base" hangingPunct="0">
              <a:spcBef>
                <a:spcPct val="30000"/>
              </a:spcBef>
              <a:spcAft>
                <a:spcPct val="0"/>
              </a:spcAft>
              <a:defRPr sz="1400">
                <a:solidFill>
                  <a:schemeClr val="tx1"/>
                </a:solidFill>
                <a:latin typeface="Arial" pitchFamily="34" charset="0"/>
              </a:defRPr>
            </a:lvl8pPr>
            <a:lvl9pPr marL="3904853" indent="-229696" eaLnBrk="0" fontAlgn="base" hangingPunct="0">
              <a:spcBef>
                <a:spcPct val="30000"/>
              </a:spcBef>
              <a:spcAft>
                <a:spcPct val="0"/>
              </a:spcAft>
              <a:defRPr sz="1400">
                <a:solidFill>
                  <a:schemeClr val="tx1"/>
                </a:solidFill>
                <a:latin typeface="Arial" pitchFamily="34" charset="0"/>
              </a:defRPr>
            </a:lvl9pPr>
          </a:lstStyle>
          <a:p>
            <a:pPr eaLnBrk="1" hangingPunct="1">
              <a:spcBef>
                <a:spcPct val="0"/>
              </a:spcBef>
            </a:pPr>
            <a:fld id="{1A7C1728-DC6C-44AB-B6A5-0D920B480C9B}" type="slidenum">
              <a:rPr lang="en-US" altLang="en-US" sz="1200"/>
              <a:pPr eaLnBrk="1" hangingPunct="1">
                <a:spcBef>
                  <a:spcPct val="0"/>
                </a:spcBef>
              </a:pPr>
              <a:t>17</a:t>
            </a:fld>
            <a:endParaRPr lang="en-US" altLang="en-US" sz="1200" dirty="0"/>
          </a:p>
        </p:txBody>
      </p:sp>
      <p:sp>
        <p:nvSpPr>
          <p:cNvPr id="2" name="Footer Placeholder 1"/>
          <p:cNvSpPr>
            <a:spLocks noGrp="1"/>
          </p:cNvSpPr>
          <p:nvPr>
            <p:ph type="ftr" sz="quarter" idx="10"/>
          </p:nvPr>
        </p:nvSpPr>
        <p:spPr/>
        <p:txBody>
          <a:bodyPr/>
          <a:lstStyle/>
          <a:p>
            <a:r>
              <a:rPr lang="en-US" dirty="0" smtClean="0"/>
              <a:t>plandoni, 2016</a:t>
            </a:r>
            <a:endParaRPr lang="en-US" dirty="0"/>
          </a:p>
        </p:txBody>
      </p:sp>
    </p:spTree>
    <p:extLst>
      <p:ext uri="{BB962C8B-B14F-4D97-AF65-F5344CB8AC3E}">
        <p14:creationId xmlns:p14="http://schemas.microsoft.com/office/powerpoint/2010/main" val="3665439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b="1" dirty="0"/>
              <a:t>Key Points:</a:t>
            </a:r>
            <a:endParaRPr lang="en-US" dirty="0"/>
          </a:p>
          <a:p>
            <a:r>
              <a:rPr lang="en-US" b="1" dirty="0"/>
              <a:t>Explicit reteaching should be used when students require explicit instruction in </a:t>
            </a:r>
            <a:r>
              <a:rPr lang="en-US" b="1" i="1" u="sng" dirty="0"/>
              <a:t>a component area of literacy </a:t>
            </a:r>
            <a:r>
              <a:rPr lang="en-US" b="1" dirty="0"/>
              <a:t>(i.e., phonological awareness, phonics, comprehension, fluency, or writing). </a:t>
            </a:r>
            <a:endParaRPr lang="en-US" dirty="0"/>
          </a:p>
          <a:p>
            <a:pPr lvl="0"/>
            <a:r>
              <a:rPr lang="en-US" b="1" dirty="0"/>
              <a:t>Either initial explicit instruction was missed or did not suffice to produce student understanding. </a:t>
            </a:r>
            <a:endParaRPr lang="en-US" dirty="0"/>
          </a:p>
          <a:p>
            <a:pPr lvl="0"/>
            <a:r>
              <a:rPr lang="en-US" b="1" dirty="0"/>
              <a:t>Most aspects of literacy development are on pace, but specific component areas require more than additional guided practice. </a:t>
            </a:r>
            <a:endParaRPr lang="en-US" dirty="0"/>
          </a:p>
          <a:p>
            <a:pPr lvl="0"/>
            <a:r>
              <a:rPr lang="en-US" b="1" dirty="0"/>
              <a:t>It will require committed time for explicit instruction with individuals or small groups. </a:t>
            </a:r>
            <a:endParaRPr lang="en-US" dirty="0"/>
          </a:p>
          <a:p>
            <a:pPr lvl="0"/>
            <a:r>
              <a:rPr lang="en-US" b="1" dirty="0"/>
              <a:t>This level of need tends to be met by intervention instruction.</a:t>
            </a:r>
            <a:endParaRPr lang="en-US" dirty="0"/>
          </a:p>
          <a:p>
            <a:r>
              <a:rPr lang="en-US" b="1" i="1" u="sng" dirty="0"/>
              <a:t>Appropriate for:</a:t>
            </a:r>
            <a:endParaRPr lang="en-US" i="1" u="sng" dirty="0"/>
          </a:p>
          <a:p>
            <a:pPr lvl="0"/>
            <a:r>
              <a:rPr lang="en-US" b="1" i="1" dirty="0"/>
              <a:t>Below grade-level students </a:t>
            </a:r>
            <a:endParaRPr lang="en-US" i="1" dirty="0"/>
          </a:p>
          <a:p>
            <a:pPr lvl="0"/>
            <a:r>
              <a:rPr lang="en-US" b="1" i="1" dirty="0"/>
              <a:t>Students needing consistent extra help </a:t>
            </a:r>
            <a:endParaRPr lang="en-US" i="1" dirty="0"/>
          </a:p>
          <a:p>
            <a:pPr lvl="0"/>
            <a:r>
              <a:rPr lang="en-US" b="1" i="1" dirty="0"/>
              <a:t>Students who need some intervention to stay on track </a:t>
            </a:r>
            <a:endParaRPr lang="en-US" i="1" dirty="0"/>
          </a:p>
          <a:p>
            <a:pPr lvl="0"/>
            <a:r>
              <a:rPr lang="en-US" b="1" i="1" dirty="0"/>
              <a:t>Best done as intervention </a:t>
            </a:r>
            <a:r>
              <a:rPr lang="en-US" b="1" i="1" dirty="0" smtClean="0"/>
              <a:t>instruction</a:t>
            </a:r>
            <a:endParaRPr lang="en-US" i="1" dirty="0"/>
          </a:p>
        </p:txBody>
      </p:sp>
      <p:sp>
        <p:nvSpPr>
          <p:cNvPr id="51204" name="Slide Number Placeholder 3"/>
          <p:cNvSpPr>
            <a:spLocks noGrp="1"/>
          </p:cNvSpPr>
          <p:nvPr>
            <p:ph type="sldNum" sz="quarter" idx="5"/>
          </p:nvPr>
        </p:nvSpPr>
        <p:spPr>
          <a:noFill/>
        </p:spPr>
        <p:txBody>
          <a:bodyPr/>
          <a:lstStyle>
            <a:lvl1pPr eaLnBrk="0" hangingPunct="0">
              <a:spcBef>
                <a:spcPct val="30000"/>
              </a:spcBef>
              <a:defRPr sz="1400">
                <a:solidFill>
                  <a:schemeClr val="tx1"/>
                </a:solidFill>
                <a:latin typeface="Arial" pitchFamily="34" charset="0"/>
              </a:defRPr>
            </a:lvl1pPr>
            <a:lvl2pPr marL="746515" indent="-287121" eaLnBrk="0" hangingPunct="0">
              <a:spcBef>
                <a:spcPct val="30000"/>
              </a:spcBef>
              <a:defRPr sz="1400">
                <a:solidFill>
                  <a:schemeClr val="tx1"/>
                </a:solidFill>
                <a:latin typeface="Arial" pitchFamily="34" charset="0"/>
              </a:defRPr>
            </a:lvl2pPr>
            <a:lvl3pPr marL="1148486" indent="-229696" eaLnBrk="0" hangingPunct="0">
              <a:spcBef>
                <a:spcPct val="30000"/>
              </a:spcBef>
              <a:defRPr sz="1400">
                <a:solidFill>
                  <a:schemeClr val="tx1"/>
                </a:solidFill>
                <a:latin typeface="Arial" pitchFamily="34" charset="0"/>
              </a:defRPr>
            </a:lvl3pPr>
            <a:lvl4pPr marL="1607881" indent="-229696" eaLnBrk="0" hangingPunct="0">
              <a:spcBef>
                <a:spcPct val="30000"/>
              </a:spcBef>
              <a:defRPr sz="1400">
                <a:solidFill>
                  <a:schemeClr val="tx1"/>
                </a:solidFill>
                <a:latin typeface="Arial" pitchFamily="34" charset="0"/>
              </a:defRPr>
            </a:lvl4pPr>
            <a:lvl5pPr marL="2067275" indent="-229696" eaLnBrk="0" hangingPunct="0">
              <a:spcBef>
                <a:spcPct val="30000"/>
              </a:spcBef>
              <a:defRPr sz="1400">
                <a:solidFill>
                  <a:schemeClr val="tx1"/>
                </a:solidFill>
                <a:latin typeface="Arial" pitchFamily="34" charset="0"/>
              </a:defRPr>
            </a:lvl5pPr>
            <a:lvl6pPr marL="2526670" indent="-229696" eaLnBrk="0" fontAlgn="base" hangingPunct="0">
              <a:spcBef>
                <a:spcPct val="30000"/>
              </a:spcBef>
              <a:spcAft>
                <a:spcPct val="0"/>
              </a:spcAft>
              <a:defRPr sz="1400">
                <a:solidFill>
                  <a:schemeClr val="tx1"/>
                </a:solidFill>
                <a:latin typeface="Arial" pitchFamily="34" charset="0"/>
              </a:defRPr>
            </a:lvl6pPr>
            <a:lvl7pPr marL="2986064" indent="-229696" eaLnBrk="0" fontAlgn="base" hangingPunct="0">
              <a:spcBef>
                <a:spcPct val="30000"/>
              </a:spcBef>
              <a:spcAft>
                <a:spcPct val="0"/>
              </a:spcAft>
              <a:defRPr sz="1400">
                <a:solidFill>
                  <a:schemeClr val="tx1"/>
                </a:solidFill>
                <a:latin typeface="Arial" pitchFamily="34" charset="0"/>
              </a:defRPr>
            </a:lvl7pPr>
            <a:lvl8pPr marL="3445457" indent="-229696" eaLnBrk="0" fontAlgn="base" hangingPunct="0">
              <a:spcBef>
                <a:spcPct val="30000"/>
              </a:spcBef>
              <a:spcAft>
                <a:spcPct val="0"/>
              </a:spcAft>
              <a:defRPr sz="1400">
                <a:solidFill>
                  <a:schemeClr val="tx1"/>
                </a:solidFill>
                <a:latin typeface="Arial" pitchFamily="34" charset="0"/>
              </a:defRPr>
            </a:lvl8pPr>
            <a:lvl9pPr marL="3904853" indent="-229696" eaLnBrk="0" fontAlgn="base" hangingPunct="0">
              <a:spcBef>
                <a:spcPct val="30000"/>
              </a:spcBef>
              <a:spcAft>
                <a:spcPct val="0"/>
              </a:spcAft>
              <a:defRPr sz="1400">
                <a:solidFill>
                  <a:schemeClr val="tx1"/>
                </a:solidFill>
                <a:latin typeface="Arial" pitchFamily="34" charset="0"/>
              </a:defRPr>
            </a:lvl9pPr>
          </a:lstStyle>
          <a:p>
            <a:pPr eaLnBrk="1" hangingPunct="1">
              <a:spcBef>
                <a:spcPct val="0"/>
              </a:spcBef>
            </a:pPr>
            <a:fld id="{93652F33-2088-4C0C-A214-DB843A2F823F}" type="slidenum">
              <a:rPr lang="en-US" altLang="en-US" sz="1200"/>
              <a:pPr eaLnBrk="1" hangingPunct="1">
                <a:spcBef>
                  <a:spcPct val="0"/>
                </a:spcBef>
              </a:pPr>
              <a:t>18</a:t>
            </a:fld>
            <a:endParaRPr lang="en-US" altLang="en-US" sz="1200" dirty="0"/>
          </a:p>
        </p:txBody>
      </p:sp>
      <p:sp>
        <p:nvSpPr>
          <p:cNvPr id="2" name="Footer Placeholder 1"/>
          <p:cNvSpPr>
            <a:spLocks noGrp="1"/>
          </p:cNvSpPr>
          <p:nvPr>
            <p:ph type="ftr" sz="quarter" idx="10"/>
          </p:nvPr>
        </p:nvSpPr>
        <p:spPr/>
        <p:txBody>
          <a:bodyPr/>
          <a:lstStyle/>
          <a:p>
            <a:r>
              <a:rPr lang="en-US" dirty="0" smtClean="0"/>
              <a:t>plandoni, 2016</a:t>
            </a:r>
            <a:endParaRPr lang="en-US" dirty="0"/>
          </a:p>
        </p:txBody>
      </p:sp>
    </p:spTree>
    <p:extLst>
      <p:ext uri="{BB962C8B-B14F-4D97-AF65-F5344CB8AC3E}">
        <p14:creationId xmlns:p14="http://schemas.microsoft.com/office/powerpoint/2010/main" val="3784774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b="1" dirty="0"/>
              <a:t>Key Points:</a:t>
            </a:r>
            <a:endParaRPr lang="en-US" dirty="0"/>
          </a:p>
          <a:p>
            <a:r>
              <a:rPr lang="en-US" b="1" dirty="0"/>
              <a:t>Explicit reteaching should be used when students require explicit instruction in </a:t>
            </a:r>
            <a:r>
              <a:rPr lang="en-US" b="1" i="1" u="sng" dirty="0"/>
              <a:t>a component area of literacy </a:t>
            </a:r>
            <a:r>
              <a:rPr lang="en-US" b="1" dirty="0"/>
              <a:t>(i.e., phonological awareness, phonics, comprehension, fluency, or writing). </a:t>
            </a:r>
            <a:endParaRPr lang="en-US" dirty="0"/>
          </a:p>
          <a:p>
            <a:pPr lvl="0"/>
            <a:r>
              <a:rPr lang="en-US" b="1" dirty="0"/>
              <a:t>Either initial explicit instruction was missed or did not suffice to produce student understanding. </a:t>
            </a:r>
            <a:endParaRPr lang="en-US" dirty="0"/>
          </a:p>
          <a:p>
            <a:pPr lvl="0"/>
            <a:r>
              <a:rPr lang="en-US" b="1" dirty="0"/>
              <a:t>Most aspects of literacy development are on pace, but specific component areas require more than additional guided practice. </a:t>
            </a:r>
            <a:endParaRPr lang="en-US" dirty="0"/>
          </a:p>
          <a:p>
            <a:pPr lvl="0"/>
            <a:r>
              <a:rPr lang="en-US" b="1" dirty="0"/>
              <a:t>It will require committed time for explicit instruction with individuals or small groups. </a:t>
            </a:r>
            <a:endParaRPr lang="en-US" dirty="0"/>
          </a:p>
          <a:p>
            <a:pPr lvl="0"/>
            <a:r>
              <a:rPr lang="en-US" b="1" dirty="0"/>
              <a:t>This level of need tends to be met by intervention instruction.</a:t>
            </a:r>
            <a:endParaRPr lang="en-US" dirty="0"/>
          </a:p>
          <a:p>
            <a:r>
              <a:rPr lang="en-US" b="1" i="1" u="sng" dirty="0"/>
              <a:t>Appropriate for:</a:t>
            </a:r>
            <a:endParaRPr lang="en-US" i="1" u="sng" dirty="0"/>
          </a:p>
          <a:p>
            <a:pPr lvl="0"/>
            <a:r>
              <a:rPr lang="en-US" b="1" i="1" dirty="0"/>
              <a:t>Below grade-level students </a:t>
            </a:r>
            <a:endParaRPr lang="en-US" i="1" dirty="0"/>
          </a:p>
          <a:p>
            <a:pPr lvl="0"/>
            <a:r>
              <a:rPr lang="en-US" b="1" i="1" dirty="0"/>
              <a:t>Students needing consistent extra help </a:t>
            </a:r>
            <a:endParaRPr lang="en-US" i="1" dirty="0"/>
          </a:p>
          <a:p>
            <a:pPr lvl="0"/>
            <a:r>
              <a:rPr lang="en-US" b="1" i="1" dirty="0"/>
              <a:t>Students who need some intervention to stay on track </a:t>
            </a:r>
            <a:endParaRPr lang="en-US" i="1" dirty="0"/>
          </a:p>
          <a:p>
            <a:pPr lvl="0"/>
            <a:r>
              <a:rPr lang="en-US" b="1" i="1" dirty="0"/>
              <a:t>Best done as intervention </a:t>
            </a:r>
            <a:r>
              <a:rPr lang="en-US" b="1" i="1" dirty="0" smtClean="0"/>
              <a:t>instruction</a:t>
            </a:r>
            <a:endParaRPr lang="en-US" i="1" dirty="0"/>
          </a:p>
        </p:txBody>
      </p:sp>
      <p:sp>
        <p:nvSpPr>
          <p:cNvPr id="51204" name="Slide Number Placeholder 3"/>
          <p:cNvSpPr>
            <a:spLocks noGrp="1"/>
          </p:cNvSpPr>
          <p:nvPr>
            <p:ph type="sldNum" sz="quarter" idx="5"/>
          </p:nvPr>
        </p:nvSpPr>
        <p:spPr>
          <a:noFill/>
        </p:spPr>
        <p:txBody>
          <a:bodyPr/>
          <a:lstStyle>
            <a:lvl1pPr eaLnBrk="0" hangingPunct="0">
              <a:spcBef>
                <a:spcPct val="30000"/>
              </a:spcBef>
              <a:defRPr sz="1400">
                <a:solidFill>
                  <a:schemeClr val="tx1"/>
                </a:solidFill>
                <a:latin typeface="Arial" pitchFamily="34" charset="0"/>
              </a:defRPr>
            </a:lvl1pPr>
            <a:lvl2pPr marL="746515" indent="-287121" eaLnBrk="0" hangingPunct="0">
              <a:spcBef>
                <a:spcPct val="30000"/>
              </a:spcBef>
              <a:defRPr sz="1400">
                <a:solidFill>
                  <a:schemeClr val="tx1"/>
                </a:solidFill>
                <a:latin typeface="Arial" pitchFamily="34" charset="0"/>
              </a:defRPr>
            </a:lvl2pPr>
            <a:lvl3pPr marL="1148486" indent="-229696" eaLnBrk="0" hangingPunct="0">
              <a:spcBef>
                <a:spcPct val="30000"/>
              </a:spcBef>
              <a:defRPr sz="1400">
                <a:solidFill>
                  <a:schemeClr val="tx1"/>
                </a:solidFill>
                <a:latin typeface="Arial" pitchFamily="34" charset="0"/>
              </a:defRPr>
            </a:lvl3pPr>
            <a:lvl4pPr marL="1607881" indent="-229696" eaLnBrk="0" hangingPunct="0">
              <a:spcBef>
                <a:spcPct val="30000"/>
              </a:spcBef>
              <a:defRPr sz="1400">
                <a:solidFill>
                  <a:schemeClr val="tx1"/>
                </a:solidFill>
                <a:latin typeface="Arial" pitchFamily="34" charset="0"/>
              </a:defRPr>
            </a:lvl4pPr>
            <a:lvl5pPr marL="2067275" indent="-229696" eaLnBrk="0" hangingPunct="0">
              <a:spcBef>
                <a:spcPct val="30000"/>
              </a:spcBef>
              <a:defRPr sz="1400">
                <a:solidFill>
                  <a:schemeClr val="tx1"/>
                </a:solidFill>
                <a:latin typeface="Arial" pitchFamily="34" charset="0"/>
              </a:defRPr>
            </a:lvl5pPr>
            <a:lvl6pPr marL="2526670" indent="-229696" eaLnBrk="0" fontAlgn="base" hangingPunct="0">
              <a:spcBef>
                <a:spcPct val="30000"/>
              </a:spcBef>
              <a:spcAft>
                <a:spcPct val="0"/>
              </a:spcAft>
              <a:defRPr sz="1400">
                <a:solidFill>
                  <a:schemeClr val="tx1"/>
                </a:solidFill>
                <a:latin typeface="Arial" pitchFamily="34" charset="0"/>
              </a:defRPr>
            </a:lvl6pPr>
            <a:lvl7pPr marL="2986064" indent="-229696" eaLnBrk="0" fontAlgn="base" hangingPunct="0">
              <a:spcBef>
                <a:spcPct val="30000"/>
              </a:spcBef>
              <a:spcAft>
                <a:spcPct val="0"/>
              </a:spcAft>
              <a:defRPr sz="1400">
                <a:solidFill>
                  <a:schemeClr val="tx1"/>
                </a:solidFill>
                <a:latin typeface="Arial" pitchFamily="34" charset="0"/>
              </a:defRPr>
            </a:lvl7pPr>
            <a:lvl8pPr marL="3445457" indent="-229696" eaLnBrk="0" fontAlgn="base" hangingPunct="0">
              <a:spcBef>
                <a:spcPct val="30000"/>
              </a:spcBef>
              <a:spcAft>
                <a:spcPct val="0"/>
              </a:spcAft>
              <a:defRPr sz="1400">
                <a:solidFill>
                  <a:schemeClr val="tx1"/>
                </a:solidFill>
                <a:latin typeface="Arial" pitchFamily="34" charset="0"/>
              </a:defRPr>
            </a:lvl8pPr>
            <a:lvl9pPr marL="3904853" indent="-229696" eaLnBrk="0" fontAlgn="base" hangingPunct="0">
              <a:spcBef>
                <a:spcPct val="30000"/>
              </a:spcBef>
              <a:spcAft>
                <a:spcPct val="0"/>
              </a:spcAft>
              <a:defRPr sz="1400">
                <a:solidFill>
                  <a:schemeClr val="tx1"/>
                </a:solidFill>
                <a:latin typeface="Arial" pitchFamily="34" charset="0"/>
              </a:defRPr>
            </a:lvl9pPr>
          </a:lstStyle>
          <a:p>
            <a:pPr eaLnBrk="1" hangingPunct="1">
              <a:spcBef>
                <a:spcPct val="0"/>
              </a:spcBef>
            </a:pPr>
            <a:fld id="{93652F33-2088-4C0C-A214-DB843A2F823F}" type="slidenum">
              <a:rPr lang="en-US" altLang="en-US" sz="1200"/>
              <a:pPr eaLnBrk="1" hangingPunct="1">
                <a:spcBef>
                  <a:spcPct val="0"/>
                </a:spcBef>
              </a:pPr>
              <a:t>19</a:t>
            </a:fld>
            <a:endParaRPr lang="en-US" altLang="en-US" sz="1200" dirty="0"/>
          </a:p>
        </p:txBody>
      </p:sp>
      <p:sp>
        <p:nvSpPr>
          <p:cNvPr id="2" name="Footer Placeholder 1"/>
          <p:cNvSpPr>
            <a:spLocks noGrp="1"/>
          </p:cNvSpPr>
          <p:nvPr>
            <p:ph type="ftr" sz="quarter" idx="10"/>
          </p:nvPr>
        </p:nvSpPr>
        <p:spPr/>
        <p:txBody>
          <a:bodyPr/>
          <a:lstStyle/>
          <a:p>
            <a:r>
              <a:rPr lang="en-US" dirty="0" smtClean="0"/>
              <a:t>plandoni, 2016</a:t>
            </a:r>
            <a:endParaRPr lang="en-US" dirty="0"/>
          </a:p>
        </p:txBody>
      </p:sp>
    </p:spTree>
    <p:extLst>
      <p:ext uri="{BB962C8B-B14F-4D97-AF65-F5344CB8AC3E}">
        <p14:creationId xmlns:p14="http://schemas.microsoft.com/office/powerpoint/2010/main" val="1851843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sz="1100" b="1" dirty="0"/>
              <a:t>Key Points:</a:t>
            </a:r>
            <a:endParaRPr lang="en-US" sz="1100" dirty="0"/>
          </a:p>
          <a:p>
            <a:pPr lvl="0"/>
            <a:r>
              <a:rPr lang="en-US" sz="1100" b="1" dirty="0"/>
              <a:t>Comprehensive reteaching should be used when students require explicit instruction </a:t>
            </a:r>
            <a:r>
              <a:rPr lang="en-US" sz="1100" b="1" i="1" u="sng" dirty="0"/>
              <a:t>across multiple component areas of literacy </a:t>
            </a:r>
            <a:r>
              <a:rPr lang="en-US" sz="1100" b="1" dirty="0"/>
              <a:t>(i.e., phonological awareness, phonics, comprehension, fluency, or writing). </a:t>
            </a:r>
            <a:endParaRPr lang="en-US" sz="1100" dirty="0"/>
          </a:p>
          <a:p>
            <a:pPr lvl="0"/>
            <a:r>
              <a:rPr lang="en-US" sz="1100" b="1" dirty="0"/>
              <a:t>These students tend to have instructional needs preventing them from keeping up with the lesson sequence in the Teacher Guides. </a:t>
            </a:r>
            <a:endParaRPr lang="en-US" sz="1100" dirty="0"/>
          </a:p>
          <a:p>
            <a:pPr lvl="0"/>
            <a:r>
              <a:rPr lang="en-US" sz="1100" b="1" dirty="0"/>
              <a:t>Significant adaptations or alterations to the instructional plan are needed.</a:t>
            </a:r>
            <a:endParaRPr lang="en-US" sz="1100" dirty="0"/>
          </a:p>
          <a:p>
            <a:pPr lvl="0"/>
            <a:r>
              <a:rPr lang="en-US" sz="1100" b="1" dirty="0"/>
              <a:t>It will require significant committed time for comprehensive instruction with individuals or small groups. </a:t>
            </a:r>
            <a:endParaRPr lang="en-US" sz="1100" dirty="0"/>
          </a:p>
          <a:p>
            <a:pPr lvl="0"/>
            <a:r>
              <a:rPr lang="en-US" sz="1100" b="1" i="1" u="sng" dirty="0"/>
              <a:t>This level of need tends to be met by intense intervention or individualized education plans serviced through Special Education. </a:t>
            </a:r>
            <a:endParaRPr lang="en-US" sz="1100" i="1" u="sng" dirty="0"/>
          </a:p>
          <a:p>
            <a:pPr lvl="0"/>
            <a:r>
              <a:rPr lang="en-US" sz="1100" b="1" dirty="0"/>
              <a:t>Students who are significantly below grade level will most likely need to continue with instruction from subsequent units of the </a:t>
            </a:r>
            <a:r>
              <a:rPr lang="en-US" sz="1100" b="1" i="1" dirty="0"/>
              <a:t>Assessment and Remediation Guide </a:t>
            </a:r>
            <a:r>
              <a:rPr lang="en-US" sz="1100" b="1" dirty="0"/>
              <a:t>as they continue to work toward grade level benchmarks.</a:t>
            </a:r>
            <a:endParaRPr lang="en-US" sz="1100" dirty="0"/>
          </a:p>
          <a:p>
            <a:r>
              <a:rPr lang="en-US" sz="1100" b="1" i="1" u="sng" dirty="0"/>
              <a:t>Appropriate for:</a:t>
            </a:r>
            <a:endParaRPr lang="en-US" sz="1100" i="1" u="sng" dirty="0"/>
          </a:p>
          <a:p>
            <a:pPr lvl="0"/>
            <a:r>
              <a:rPr lang="en-US" sz="1100" b="1" i="1" dirty="0"/>
              <a:t>Students with IEPs</a:t>
            </a:r>
            <a:endParaRPr lang="en-US" sz="1100" i="1" dirty="0"/>
          </a:p>
          <a:p>
            <a:pPr lvl="0"/>
            <a:r>
              <a:rPr lang="en-US" sz="1100" b="1" i="1" dirty="0"/>
              <a:t>Students needing a consistent double dose of reading instruction</a:t>
            </a:r>
            <a:endParaRPr lang="en-US" sz="1100" i="1" dirty="0"/>
          </a:p>
          <a:p>
            <a:pPr lvl="0"/>
            <a:r>
              <a:rPr lang="en-US" sz="1100" b="1" i="1" dirty="0"/>
              <a:t>Students at least one grade level behind</a:t>
            </a:r>
            <a:endParaRPr lang="en-US" sz="1100" i="1" dirty="0"/>
          </a:p>
          <a:p>
            <a:pPr lvl="0"/>
            <a:r>
              <a:rPr lang="en-US" sz="1100" b="1" i="1" dirty="0"/>
              <a:t>Can be used by push-in and pull-out teachers</a:t>
            </a:r>
            <a:endParaRPr lang="en-US" sz="1100" i="1" dirty="0"/>
          </a:p>
          <a:p>
            <a:pPr lvl="0"/>
            <a:r>
              <a:rPr lang="en-US" sz="1100" b="1" i="1" dirty="0"/>
              <a:t>Can be used as a substitute for the Teacher’s Guide lesson</a:t>
            </a:r>
            <a:endParaRPr lang="en-US" sz="1100" i="1" dirty="0"/>
          </a:p>
          <a:p>
            <a:endParaRPr lang="en-US" dirty="0"/>
          </a:p>
        </p:txBody>
      </p:sp>
      <p:sp>
        <p:nvSpPr>
          <p:cNvPr id="52228" name="Slide Number Placeholder 3"/>
          <p:cNvSpPr>
            <a:spLocks noGrp="1"/>
          </p:cNvSpPr>
          <p:nvPr>
            <p:ph type="sldNum" sz="quarter" idx="5"/>
          </p:nvPr>
        </p:nvSpPr>
        <p:spPr>
          <a:noFill/>
        </p:spPr>
        <p:txBody>
          <a:bodyPr/>
          <a:lstStyle>
            <a:lvl1pPr eaLnBrk="0" hangingPunct="0">
              <a:spcBef>
                <a:spcPct val="30000"/>
              </a:spcBef>
              <a:defRPr sz="1400">
                <a:solidFill>
                  <a:schemeClr val="tx1"/>
                </a:solidFill>
                <a:latin typeface="Arial" pitchFamily="34" charset="0"/>
              </a:defRPr>
            </a:lvl1pPr>
            <a:lvl2pPr marL="746515" indent="-287121" eaLnBrk="0" hangingPunct="0">
              <a:spcBef>
                <a:spcPct val="30000"/>
              </a:spcBef>
              <a:defRPr sz="1400">
                <a:solidFill>
                  <a:schemeClr val="tx1"/>
                </a:solidFill>
                <a:latin typeface="Arial" pitchFamily="34" charset="0"/>
              </a:defRPr>
            </a:lvl2pPr>
            <a:lvl3pPr marL="1148486" indent="-229696" eaLnBrk="0" hangingPunct="0">
              <a:spcBef>
                <a:spcPct val="30000"/>
              </a:spcBef>
              <a:defRPr sz="1400">
                <a:solidFill>
                  <a:schemeClr val="tx1"/>
                </a:solidFill>
                <a:latin typeface="Arial" pitchFamily="34" charset="0"/>
              </a:defRPr>
            </a:lvl3pPr>
            <a:lvl4pPr marL="1607881" indent="-229696" eaLnBrk="0" hangingPunct="0">
              <a:spcBef>
                <a:spcPct val="30000"/>
              </a:spcBef>
              <a:defRPr sz="1400">
                <a:solidFill>
                  <a:schemeClr val="tx1"/>
                </a:solidFill>
                <a:latin typeface="Arial" pitchFamily="34" charset="0"/>
              </a:defRPr>
            </a:lvl4pPr>
            <a:lvl5pPr marL="2067275" indent="-229696" eaLnBrk="0" hangingPunct="0">
              <a:spcBef>
                <a:spcPct val="30000"/>
              </a:spcBef>
              <a:defRPr sz="1400">
                <a:solidFill>
                  <a:schemeClr val="tx1"/>
                </a:solidFill>
                <a:latin typeface="Arial" pitchFamily="34" charset="0"/>
              </a:defRPr>
            </a:lvl5pPr>
            <a:lvl6pPr marL="2526670" indent="-229696" eaLnBrk="0" fontAlgn="base" hangingPunct="0">
              <a:spcBef>
                <a:spcPct val="30000"/>
              </a:spcBef>
              <a:spcAft>
                <a:spcPct val="0"/>
              </a:spcAft>
              <a:defRPr sz="1400">
                <a:solidFill>
                  <a:schemeClr val="tx1"/>
                </a:solidFill>
                <a:latin typeface="Arial" pitchFamily="34" charset="0"/>
              </a:defRPr>
            </a:lvl6pPr>
            <a:lvl7pPr marL="2986064" indent="-229696" eaLnBrk="0" fontAlgn="base" hangingPunct="0">
              <a:spcBef>
                <a:spcPct val="30000"/>
              </a:spcBef>
              <a:spcAft>
                <a:spcPct val="0"/>
              </a:spcAft>
              <a:defRPr sz="1400">
                <a:solidFill>
                  <a:schemeClr val="tx1"/>
                </a:solidFill>
                <a:latin typeface="Arial" pitchFamily="34" charset="0"/>
              </a:defRPr>
            </a:lvl7pPr>
            <a:lvl8pPr marL="3445457" indent="-229696" eaLnBrk="0" fontAlgn="base" hangingPunct="0">
              <a:spcBef>
                <a:spcPct val="30000"/>
              </a:spcBef>
              <a:spcAft>
                <a:spcPct val="0"/>
              </a:spcAft>
              <a:defRPr sz="1400">
                <a:solidFill>
                  <a:schemeClr val="tx1"/>
                </a:solidFill>
                <a:latin typeface="Arial" pitchFamily="34" charset="0"/>
              </a:defRPr>
            </a:lvl8pPr>
            <a:lvl9pPr marL="3904853" indent="-229696" eaLnBrk="0" fontAlgn="base" hangingPunct="0">
              <a:spcBef>
                <a:spcPct val="30000"/>
              </a:spcBef>
              <a:spcAft>
                <a:spcPct val="0"/>
              </a:spcAft>
              <a:defRPr sz="1400">
                <a:solidFill>
                  <a:schemeClr val="tx1"/>
                </a:solidFill>
                <a:latin typeface="Arial" pitchFamily="34" charset="0"/>
              </a:defRPr>
            </a:lvl9pPr>
          </a:lstStyle>
          <a:p>
            <a:pPr eaLnBrk="1" hangingPunct="1">
              <a:spcBef>
                <a:spcPct val="0"/>
              </a:spcBef>
            </a:pPr>
            <a:fld id="{0F542DF8-5A97-496F-9831-40A98B4761F4}" type="slidenum">
              <a:rPr lang="en-US" altLang="en-US" sz="1200"/>
              <a:pPr eaLnBrk="1" hangingPunct="1">
                <a:spcBef>
                  <a:spcPct val="0"/>
                </a:spcBef>
              </a:pPr>
              <a:t>20</a:t>
            </a:fld>
            <a:endParaRPr lang="en-US" altLang="en-US" sz="1200" dirty="0"/>
          </a:p>
        </p:txBody>
      </p:sp>
      <p:sp>
        <p:nvSpPr>
          <p:cNvPr id="2" name="Footer Placeholder 1"/>
          <p:cNvSpPr>
            <a:spLocks noGrp="1"/>
          </p:cNvSpPr>
          <p:nvPr>
            <p:ph type="ftr" sz="quarter" idx="10"/>
          </p:nvPr>
        </p:nvSpPr>
        <p:spPr/>
        <p:txBody>
          <a:bodyPr/>
          <a:lstStyle/>
          <a:p>
            <a:r>
              <a:rPr lang="en-US" dirty="0" smtClean="0"/>
              <a:t>plandoni, 2016</a:t>
            </a:r>
            <a:endParaRPr lang="en-US" dirty="0"/>
          </a:p>
        </p:txBody>
      </p:sp>
    </p:spTree>
    <p:extLst>
      <p:ext uri="{BB962C8B-B14F-4D97-AF65-F5344CB8AC3E}">
        <p14:creationId xmlns:p14="http://schemas.microsoft.com/office/powerpoint/2010/main" val="705789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endParaRPr lang="en-US" i="1" dirty="0"/>
          </a:p>
        </p:txBody>
      </p:sp>
      <p:sp>
        <p:nvSpPr>
          <p:cNvPr id="51204" name="Slide Number Placeholder 3"/>
          <p:cNvSpPr>
            <a:spLocks noGrp="1"/>
          </p:cNvSpPr>
          <p:nvPr>
            <p:ph type="sldNum" sz="quarter" idx="5"/>
          </p:nvPr>
        </p:nvSpPr>
        <p:spPr>
          <a:noFill/>
        </p:spPr>
        <p:txBody>
          <a:bodyPr/>
          <a:lstStyle>
            <a:lvl1pPr eaLnBrk="0" hangingPunct="0">
              <a:spcBef>
                <a:spcPct val="30000"/>
              </a:spcBef>
              <a:defRPr sz="1400">
                <a:solidFill>
                  <a:schemeClr val="tx1"/>
                </a:solidFill>
                <a:latin typeface="Arial" pitchFamily="34" charset="0"/>
              </a:defRPr>
            </a:lvl1pPr>
            <a:lvl2pPr marL="746515" indent="-287121" eaLnBrk="0" hangingPunct="0">
              <a:spcBef>
                <a:spcPct val="30000"/>
              </a:spcBef>
              <a:defRPr sz="1400">
                <a:solidFill>
                  <a:schemeClr val="tx1"/>
                </a:solidFill>
                <a:latin typeface="Arial" pitchFamily="34" charset="0"/>
              </a:defRPr>
            </a:lvl2pPr>
            <a:lvl3pPr marL="1148486" indent="-229696" eaLnBrk="0" hangingPunct="0">
              <a:spcBef>
                <a:spcPct val="30000"/>
              </a:spcBef>
              <a:defRPr sz="1400">
                <a:solidFill>
                  <a:schemeClr val="tx1"/>
                </a:solidFill>
                <a:latin typeface="Arial" pitchFamily="34" charset="0"/>
              </a:defRPr>
            </a:lvl3pPr>
            <a:lvl4pPr marL="1607881" indent="-229696" eaLnBrk="0" hangingPunct="0">
              <a:spcBef>
                <a:spcPct val="30000"/>
              </a:spcBef>
              <a:defRPr sz="1400">
                <a:solidFill>
                  <a:schemeClr val="tx1"/>
                </a:solidFill>
                <a:latin typeface="Arial" pitchFamily="34" charset="0"/>
              </a:defRPr>
            </a:lvl4pPr>
            <a:lvl5pPr marL="2067275" indent="-229696" eaLnBrk="0" hangingPunct="0">
              <a:spcBef>
                <a:spcPct val="30000"/>
              </a:spcBef>
              <a:defRPr sz="1400">
                <a:solidFill>
                  <a:schemeClr val="tx1"/>
                </a:solidFill>
                <a:latin typeface="Arial" pitchFamily="34" charset="0"/>
              </a:defRPr>
            </a:lvl5pPr>
            <a:lvl6pPr marL="2526670" indent="-229696" eaLnBrk="0" fontAlgn="base" hangingPunct="0">
              <a:spcBef>
                <a:spcPct val="30000"/>
              </a:spcBef>
              <a:spcAft>
                <a:spcPct val="0"/>
              </a:spcAft>
              <a:defRPr sz="1400">
                <a:solidFill>
                  <a:schemeClr val="tx1"/>
                </a:solidFill>
                <a:latin typeface="Arial" pitchFamily="34" charset="0"/>
              </a:defRPr>
            </a:lvl6pPr>
            <a:lvl7pPr marL="2986064" indent="-229696" eaLnBrk="0" fontAlgn="base" hangingPunct="0">
              <a:spcBef>
                <a:spcPct val="30000"/>
              </a:spcBef>
              <a:spcAft>
                <a:spcPct val="0"/>
              </a:spcAft>
              <a:defRPr sz="1400">
                <a:solidFill>
                  <a:schemeClr val="tx1"/>
                </a:solidFill>
                <a:latin typeface="Arial" pitchFamily="34" charset="0"/>
              </a:defRPr>
            </a:lvl7pPr>
            <a:lvl8pPr marL="3445457" indent="-229696" eaLnBrk="0" fontAlgn="base" hangingPunct="0">
              <a:spcBef>
                <a:spcPct val="30000"/>
              </a:spcBef>
              <a:spcAft>
                <a:spcPct val="0"/>
              </a:spcAft>
              <a:defRPr sz="1400">
                <a:solidFill>
                  <a:schemeClr val="tx1"/>
                </a:solidFill>
                <a:latin typeface="Arial" pitchFamily="34" charset="0"/>
              </a:defRPr>
            </a:lvl8pPr>
            <a:lvl9pPr marL="3904853" indent="-229696" eaLnBrk="0" fontAlgn="base" hangingPunct="0">
              <a:spcBef>
                <a:spcPct val="30000"/>
              </a:spcBef>
              <a:spcAft>
                <a:spcPct val="0"/>
              </a:spcAft>
              <a:defRPr sz="1400">
                <a:solidFill>
                  <a:schemeClr val="tx1"/>
                </a:solidFill>
                <a:latin typeface="Arial" pitchFamily="34" charset="0"/>
              </a:defRPr>
            </a:lvl9pPr>
          </a:lstStyle>
          <a:p>
            <a:pPr eaLnBrk="1" hangingPunct="1">
              <a:spcBef>
                <a:spcPct val="0"/>
              </a:spcBef>
            </a:pPr>
            <a:fld id="{93652F33-2088-4C0C-A214-DB843A2F823F}" type="slidenum">
              <a:rPr lang="en-US" altLang="en-US" sz="1200"/>
              <a:pPr eaLnBrk="1" hangingPunct="1">
                <a:spcBef>
                  <a:spcPct val="0"/>
                </a:spcBef>
              </a:pPr>
              <a:t>21</a:t>
            </a:fld>
            <a:endParaRPr lang="en-US" altLang="en-US" sz="1200" dirty="0"/>
          </a:p>
        </p:txBody>
      </p:sp>
      <p:sp>
        <p:nvSpPr>
          <p:cNvPr id="2" name="Footer Placeholder 1"/>
          <p:cNvSpPr>
            <a:spLocks noGrp="1"/>
          </p:cNvSpPr>
          <p:nvPr>
            <p:ph type="ftr" sz="quarter" idx="10"/>
          </p:nvPr>
        </p:nvSpPr>
        <p:spPr/>
        <p:txBody>
          <a:bodyPr/>
          <a:lstStyle/>
          <a:p>
            <a:r>
              <a:rPr lang="en-US" dirty="0" smtClean="0"/>
              <a:t>plandoni, 2016</a:t>
            </a:r>
            <a:endParaRPr lang="en-US" dirty="0"/>
          </a:p>
        </p:txBody>
      </p:sp>
    </p:spTree>
    <p:extLst>
      <p:ext uri="{BB962C8B-B14F-4D97-AF65-F5344CB8AC3E}">
        <p14:creationId xmlns:p14="http://schemas.microsoft.com/office/powerpoint/2010/main" val="942858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AFB31E91-3A01-3642-A0EC-C3A659271CE2}" type="slidenum">
              <a:rPr lang="en-US" smtClean="0"/>
              <a:pPr/>
              <a:t>3</a:t>
            </a:fld>
            <a:endParaRPr lang="en-US" dirty="0"/>
          </a:p>
        </p:txBody>
      </p:sp>
    </p:spTree>
    <p:extLst>
      <p:ext uri="{BB962C8B-B14F-4D97-AF65-F5344CB8AC3E}">
        <p14:creationId xmlns:p14="http://schemas.microsoft.com/office/powerpoint/2010/main" val="2820834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a:t>
            </a:r>
            <a:endParaRPr lang="en-US" dirty="0" smtClean="0"/>
          </a:p>
          <a:p>
            <a:pPr lvl="0"/>
            <a:r>
              <a:rPr lang="en-US" b="1" dirty="0" smtClean="0"/>
              <a:t>The A&amp;R Guides include words lists and chaining lists that teachers can build into a lesson for students to use in order to practice mastery of letter-sound correspondences identified as weaknesses.</a:t>
            </a:r>
            <a:endParaRPr lang="en-US" dirty="0" smtClean="0"/>
          </a:p>
          <a:p>
            <a:pPr lvl="0"/>
            <a:r>
              <a:rPr lang="en-US" b="1" dirty="0" smtClean="0"/>
              <a:t>These lists include words that are aligned to the specific letter-sound correspondences taught up to the specified unit.</a:t>
            </a:r>
            <a:endParaRPr lang="en-US" dirty="0" smtClean="0"/>
          </a:p>
          <a:p>
            <a:pPr lvl="0"/>
            <a:r>
              <a:rPr lang="en-US" b="1" dirty="0" smtClean="0"/>
              <a:t>Examples of using these lists include:</a:t>
            </a:r>
            <a:endParaRPr lang="en-US" dirty="0" smtClean="0"/>
          </a:p>
          <a:p>
            <a:pPr lvl="1"/>
            <a:r>
              <a:rPr lang="en-US" b="1" dirty="0" smtClean="0"/>
              <a:t>Teachers might copy a word list and attach it to a pocket chart.  Students can then work with a partner while one reads the words from the chain and the other student builds the word with letter cards in the pocket chart.</a:t>
            </a:r>
            <a:endParaRPr lang="en-US" dirty="0" smtClean="0"/>
          </a:p>
          <a:p>
            <a:r>
              <a:rPr lang="en-US" b="1" dirty="0" smtClean="0"/>
              <a:t>Teachers might use the lists at writing centers specifically for “chain and copy” exercises.  Students form pairs and they take turns as one student reads a words in a chain and the other student writes the words on paper—switching to complete a new chain.</a:t>
            </a:r>
            <a:endParaRPr lang="en-US" dirty="0"/>
          </a:p>
        </p:txBody>
      </p:sp>
      <p:sp>
        <p:nvSpPr>
          <p:cNvPr id="4" name="Footer Placeholder 3"/>
          <p:cNvSpPr>
            <a:spLocks noGrp="1"/>
          </p:cNvSpPr>
          <p:nvPr>
            <p:ph type="ftr" sz="quarter" idx="10"/>
          </p:nvPr>
        </p:nvSpPr>
        <p:spPr/>
        <p:txBody>
          <a:bodyPr/>
          <a:lstStyle/>
          <a:p>
            <a:r>
              <a:rPr lang="en-US" dirty="0" smtClean="0"/>
              <a:t>plandoni, 2016</a:t>
            </a:r>
            <a:endParaRPr lang="en-US" dirty="0"/>
          </a:p>
        </p:txBody>
      </p:sp>
      <p:sp>
        <p:nvSpPr>
          <p:cNvPr id="5" name="Slide Number Placeholder 4"/>
          <p:cNvSpPr>
            <a:spLocks noGrp="1"/>
          </p:cNvSpPr>
          <p:nvPr>
            <p:ph type="sldNum" sz="quarter" idx="11"/>
          </p:nvPr>
        </p:nvSpPr>
        <p:spPr/>
        <p:txBody>
          <a:bodyPr/>
          <a:lstStyle/>
          <a:p>
            <a:fld id="{466A3298-5948-4A8B-BB28-9513C10A8BCC}" type="slidenum">
              <a:rPr lang="en-US" smtClean="0"/>
              <a:t>22</a:t>
            </a:fld>
            <a:endParaRPr lang="en-US" dirty="0"/>
          </a:p>
        </p:txBody>
      </p:sp>
    </p:spTree>
    <p:extLst>
      <p:ext uri="{BB962C8B-B14F-4D97-AF65-F5344CB8AC3E}">
        <p14:creationId xmlns:p14="http://schemas.microsoft.com/office/powerpoint/2010/main" val="1614863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a:t>
            </a:r>
            <a:endParaRPr lang="en-US" dirty="0" smtClean="0"/>
          </a:p>
          <a:p>
            <a:pPr lvl="0"/>
            <a:r>
              <a:rPr lang="en-US" b="1" dirty="0" smtClean="0"/>
              <a:t>The A&amp;R Guides include words lists and chaining lists that teachers can build into a lesson for students to use in order to practice mastery of letter-sound correspondences identified as weaknesses.</a:t>
            </a:r>
            <a:endParaRPr lang="en-US" dirty="0" smtClean="0"/>
          </a:p>
          <a:p>
            <a:pPr lvl="0"/>
            <a:r>
              <a:rPr lang="en-US" b="1" dirty="0" smtClean="0"/>
              <a:t>These lists include words that are aligned to the specific letter-sound correspondences taught up to the specified unit.</a:t>
            </a:r>
            <a:endParaRPr lang="en-US" dirty="0" smtClean="0"/>
          </a:p>
          <a:p>
            <a:pPr lvl="0"/>
            <a:r>
              <a:rPr lang="en-US" b="1" dirty="0" smtClean="0"/>
              <a:t>Examples of using these lists include:</a:t>
            </a:r>
            <a:endParaRPr lang="en-US" dirty="0" smtClean="0"/>
          </a:p>
          <a:p>
            <a:pPr lvl="1"/>
            <a:r>
              <a:rPr lang="en-US" b="1" dirty="0" smtClean="0"/>
              <a:t>Teachers might copy a word list and attach it to a pocket chart.  Students can then work with a partner while one reads the words from the chain and the other student builds the word with letter cards in the pocket chart.</a:t>
            </a:r>
            <a:endParaRPr lang="en-US" dirty="0" smtClean="0"/>
          </a:p>
          <a:p>
            <a:r>
              <a:rPr lang="en-US" b="1" dirty="0" smtClean="0"/>
              <a:t>Teachers might use the lists at writing centers specifically for “chain and copy” exercises.  Students form pairs and they take turns as one student reads a words in a chain and the other student writes the words on paper—switching to complete a new chain.</a:t>
            </a:r>
            <a:endParaRPr lang="en-US" dirty="0"/>
          </a:p>
        </p:txBody>
      </p:sp>
      <p:sp>
        <p:nvSpPr>
          <p:cNvPr id="4" name="Footer Placeholder 3"/>
          <p:cNvSpPr>
            <a:spLocks noGrp="1"/>
          </p:cNvSpPr>
          <p:nvPr>
            <p:ph type="ftr" sz="quarter" idx="10"/>
          </p:nvPr>
        </p:nvSpPr>
        <p:spPr/>
        <p:txBody>
          <a:bodyPr/>
          <a:lstStyle/>
          <a:p>
            <a:r>
              <a:rPr lang="en-US" dirty="0" smtClean="0"/>
              <a:t>plandoni, 2016</a:t>
            </a:r>
            <a:endParaRPr lang="en-US" dirty="0"/>
          </a:p>
        </p:txBody>
      </p:sp>
      <p:sp>
        <p:nvSpPr>
          <p:cNvPr id="5" name="Slide Number Placeholder 4"/>
          <p:cNvSpPr>
            <a:spLocks noGrp="1"/>
          </p:cNvSpPr>
          <p:nvPr>
            <p:ph type="sldNum" sz="quarter" idx="11"/>
          </p:nvPr>
        </p:nvSpPr>
        <p:spPr/>
        <p:txBody>
          <a:bodyPr/>
          <a:lstStyle/>
          <a:p>
            <a:fld id="{466A3298-5948-4A8B-BB28-9513C10A8BCC}" type="slidenum">
              <a:rPr lang="en-US" smtClean="0"/>
              <a:t>23</a:t>
            </a:fld>
            <a:endParaRPr lang="en-US" dirty="0"/>
          </a:p>
        </p:txBody>
      </p:sp>
    </p:spTree>
    <p:extLst>
      <p:ext uri="{BB962C8B-B14F-4D97-AF65-F5344CB8AC3E}">
        <p14:creationId xmlns:p14="http://schemas.microsoft.com/office/powerpoint/2010/main" val="2190613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a:t>
            </a:r>
            <a:endParaRPr lang="en-US" dirty="0" smtClean="0"/>
          </a:p>
          <a:p>
            <a:pPr lvl="0"/>
            <a:r>
              <a:rPr lang="en-US" b="1" dirty="0" smtClean="0"/>
              <a:t>The A&amp;R guide includes activities to be used for reteaching. </a:t>
            </a:r>
            <a:endParaRPr lang="en-US" dirty="0" smtClean="0"/>
          </a:p>
          <a:p>
            <a:pPr lvl="0"/>
            <a:r>
              <a:rPr lang="en-US" b="1" dirty="0" smtClean="0"/>
              <a:t>The expectation is to have these activities facilitated by the teacher.</a:t>
            </a:r>
            <a:endParaRPr lang="en-US" dirty="0" smtClean="0"/>
          </a:p>
          <a:p>
            <a:pPr lvl="0"/>
            <a:r>
              <a:rPr lang="en-US" b="1" dirty="0" smtClean="0"/>
              <a:t>Some activities are familiar to the ­­­students from the Teacher Guides; others have been adapted or are new.</a:t>
            </a:r>
            <a:endParaRPr lang="en-US" dirty="0" smtClean="0"/>
          </a:p>
          <a:p>
            <a:pPr lvl="0"/>
            <a:r>
              <a:rPr lang="en-US" b="1" dirty="0" smtClean="0"/>
              <a:t>These activities are engaging and the purpose of these is to strengthen and support instruction and to have a back-and-forth exchange between student and teacher. </a:t>
            </a:r>
            <a:endParaRPr lang="en-US" dirty="0" smtClean="0"/>
          </a:p>
          <a:p>
            <a:pPr lvl="0"/>
            <a:r>
              <a:rPr lang="en-US" b="1" dirty="0" smtClean="0"/>
              <a:t>For example, there are worksheets for some activities to support the structure of the lesson and the teacher is intended to work alongside the students, providing in-the-moment guidance and feedback for remediation. This is what will help to increase a student’s level of success with the focus skill.</a:t>
            </a:r>
            <a:endParaRPr lang="en-US" dirty="0" smtClean="0"/>
          </a:p>
          <a:p>
            <a:r>
              <a:rPr lang="en-US" b="1" dirty="0" smtClean="0"/>
              <a:t>Some activities are carried over from the Teacher Guides (e.g., Chaining), some are adapted (e.g., applying the Baseball Gameto varied content), and some are new to allow for fresh instruction (e.g., working with Sound Boxes). </a:t>
            </a:r>
            <a:endParaRPr lang="en-US" altLang="en-US" sz="1600" dirty="0" smtClean="0"/>
          </a:p>
          <a:p>
            <a:endParaRPr lang="en-US" dirty="0"/>
          </a:p>
        </p:txBody>
      </p:sp>
      <p:sp>
        <p:nvSpPr>
          <p:cNvPr id="4" name="Footer Placeholder 3"/>
          <p:cNvSpPr>
            <a:spLocks noGrp="1"/>
          </p:cNvSpPr>
          <p:nvPr>
            <p:ph type="ftr" sz="quarter" idx="10"/>
          </p:nvPr>
        </p:nvSpPr>
        <p:spPr/>
        <p:txBody>
          <a:bodyPr/>
          <a:lstStyle/>
          <a:p>
            <a:r>
              <a:rPr lang="en-US" dirty="0" smtClean="0"/>
              <a:t>plandoni, 2016</a:t>
            </a:r>
            <a:endParaRPr lang="en-US" dirty="0"/>
          </a:p>
        </p:txBody>
      </p:sp>
      <p:sp>
        <p:nvSpPr>
          <p:cNvPr id="5" name="Slide Number Placeholder 4"/>
          <p:cNvSpPr>
            <a:spLocks noGrp="1"/>
          </p:cNvSpPr>
          <p:nvPr>
            <p:ph type="sldNum" sz="quarter" idx="11"/>
          </p:nvPr>
        </p:nvSpPr>
        <p:spPr/>
        <p:txBody>
          <a:bodyPr/>
          <a:lstStyle/>
          <a:p>
            <a:fld id="{466A3298-5948-4A8B-BB28-9513C10A8BCC}" type="slidenum">
              <a:rPr lang="en-US" smtClean="0"/>
              <a:t>24</a:t>
            </a:fld>
            <a:endParaRPr lang="en-US" dirty="0"/>
          </a:p>
        </p:txBody>
      </p:sp>
    </p:spTree>
    <p:extLst>
      <p:ext uri="{BB962C8B-B14F-4D97-AF65-F5344CB8AC3E}">
        <p14:creationId xmlns:p14="http://schemas.microsoft.com/office/powerpoint/2010/main" val="3565190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a:t>
            </a:r>
            <a:endParaRPr lang="en-US" dirty="0" smtClean="0"/>
          </a:p>
          <a:p>
            <a:pPr lvl="0"/>
            <a:r>
              <a:rPr lang="en-US" b="1" dirty="0" smtClean="0"/>
              <a:t>Skills-aligned games are included to provide engaging and differentiated opportunities for students to practice targeted skills in small group instruction or during center work.</a:t>
            </a:r>
            <a:endParaRPr lang="en-US" dirty="0" smtClean="0"/>
          </a:p>
          <a:p>
            <a:pPr lvl="0"/>
            <a:r>
              <a:rPr lang="en-US" b="1" dirty="0" smtClean="0"/>
              <a:t>Teachers will need to make/prepare these games in advance. Templates and instructions are provided for each suggested game.</a:t>
            </a:r>
            <a:endParaRPr lang="en-US" dirty="0" smtClean="0"/>
          </a:p>
          <a:p>
            <a:pPr lvl="0"/>
            <a:r>
              <a:rPr lang="en-US" b="1" dirty="0" smtClean="0"/>
              <a:t>These are referred to during the Pausing Point sections of the Teacher Guides and/or A&amp;R Guides.</a:t>
            </a:r>
            <a:endParaRPr lang="en-US" dirty="0" smtClean="0"/>
          </a:p>
          <a:p>
            <a:endParaRPr lang="en-US" dirty="0"/>
          </a:p>
        </p:txBody>
      </p:sp>
      <p:sp>
        <p:nvSpPr>
          <p:cNvPr id="4" name="Footer Placeholder 3"/>
          <p:cNvSpPr>
            <a:spLocks noGrp="1"/>
          </p:cNvSpPr>
          <p:nvPr>
            <p:ph type="ftr" sz="quarter" idx="10"/>
          </p:nvPr>
        </p:nvSpPr>
        <p:spPr/>
        <p:txBody>
          <a:bodyPr/>
          <a:lstStyle/>
          <a:p>
            <a:r>
              <a:rPr lang="en-US" dirty="0" smtClean="0"/>
              <a:t>plandoni, 2016</a:t>
            </a:r>
            <a:endParaRPr lang="en-US" dirty="0"/>
          </a:p>
        </p:txBody>
      </p:sp>
      <p:sp>
        <p:nvSpPr>
          <p:cNvPr id="5" name="Slide Number Placeholder 4"/>
          <p:cNvSpPr>
            <a:spLocks noGrp="1"/>
          </p:cNvSpPr>
          <p:nvPr>
            <p:ph type="sldNum" sz="quarter" idx="11"/>
          </p:nvPr>
        </p:nvSpPr>
        <p:spPr/>
        <p:txBody>
          <a:bodyPr/>
          <a:lstStyle/>
          <a:p>
            <a:fld id="{466A3298-5948-4A8B-BB28-9513C10A8BCC}" type="slidenum">
              <a:rPr lang="en-US" smtClean="0"/>
              <a:t>27</a:t>
            </a:fld>
            <a:endParaRPr lang="en-US" dirty="0"/>
          </a:p>
        </p:txBody>
      </p:sp>
    </p:spTree>
    <p:extLst>
      <p:ext uri="{BB962C8B-B14F-4D97-AF65-F5344CB8AC3E}">
        <p14:creationId xmlns:p14="http://schemas.microsoft.com/office/powerpoint/2010/main" val="228800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a:t>
            </a:r>
            <a:endParaRPr lang="en-US" dirty="0" smtClean="0"/>
          </a:p>
          <a:p>
            <a:pPr lvl="0"/>
            <a:r>
              <a:rPr lang="en-US" b="1" dirty="0" smtClean="0"/>
              <a:t>Skills-aligned games are included to provide engaging and differentiated opportunities for students to practice targeted skills in small group instruction or during center work.</a:t>
            </a:r>
            <a:endParaRPr lang="en-US" dirty="0" smtClean="0"/>
          </a:p>
          <a:p>
            <a:pPr lvl="0"/>
            <a:r>
              <a:rPr lang="en-US" b="1" dirty="0" smtClean="0"/>
              <a:t>Teachers will need to make/prepare these games in advance. Templates and instructions are provided for each suggested game.</a:t>
            </a:r>
            <a:endParaRPr lang="en-US" dirty="0" smtClean="0"/>
          </a:p>
          <a:p>
            <a:pPr lvl="0"/>
            <a:r>
              <a:rPr lang="en-US" b="1" dirty="0" smtClean="0"/>
              <a:t>These are referred to during the Pausing Point sections of the Teacher Guides and/or A&amp;R Guides.</a:t>
            </a:r>
            <a:endParaRPr lang="en-US" dirty="0" smtClean="0"/>
          </a:p>
          <a:p>
            <a:endParaRPr lang="en-US" dirty="0"/>
          </a:p>
        </p:txBody>
      </p:sp>
      <p:sp>
        <p:nvSpPr>
          <p:cNvPr id="4" name="Footer Placeholder 3"/>
          <p:cNvSpPr>
            <a:spLocks noGrp="1"/>
          </p:cNvSpPr>
          <p:nvPr>
            <p:ph type="ftr" sz="quarter" idx="10"/>
          </p:nvPr>
        </p:nvSpPr>
        <p:spPr/>
        <p:txBody>
          <a:bodyPr/>
          <a:lstStyle/>
          <a:p>
            <a:r>
              <a:rPr lang="en-US" dirty="0" smtClean="0"/>
              <a:t>plandoni, 2016</a:t>
            </a:r>
            <a:endParaRPr lang="en-US" dirty="0"/>
          </a:p>
        </p:txBody>
      </p:sp>
      <p:sp>
        <p:nvSpPr>
          <p:cNvPr id="5" name="Slide Number Placeholder 4"/>
          <p:cNvSpPr>
            <a:spLocks noGrp="1"/>
          </p:cNvSpPr>
          <p:nvPr>
            <p:ph type="sldNum" sz="quarter" idx="11"/>
          </p:nvPr>
        </p:nvSpPr>
        <p:spPr/>
        <p:txBody>
          <a:bodyPr/>
          <a:lstStyle/>
          <a:p>
            <a:fld id="{466A3298-5948-4A8B-BB28-9513C10A8BCC}" type="slidenum">
              <a:rPr lang="en-US" smtClean="0"/>
              <a:t>28</a:t>
            </a:fld>
            <a:endParaRPr lang="en-US" dirty="0"/>
          </a:p>
        </p:txBody>
      </p:sp>
    </p:spTree>
    <p:extLst>
      <p:ext uri="{BB962C8B-B14F-4D97-AF65-F5344CB8AC3E}">
        <p14:creationId xmlns:p14="http://schemas.microsoft.com/office/powerpoint/2010/main" val="3847421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a:t>
            </a:r>
            <a:endParaRPr lang="en-US" dirty="0" smtClean="0"/>
          </a:p>
          <a:p>
            <a:pPr lvl="0"/>
            <a:r>
              <a:rPr lang="en-US" b="1" dirty="0" smtClean="0"/>
              <a:t>Placement and Student Performance Assessments are provided in the Teacher Guides. To supplement these, the A&amp;R Guide provides Progress Monitoring Assessments specific to each skill you may be targeting for remediation.</a:t>
            </a:r>
            <a:endParaRPr lang="en-US" dirty="0" smtClean="0"/>
          </a:p>
          <a:p>
            <a:pPr lvl="0"/>
            <a:r>
              <a:rPr lang="en-US" b="1" dirty="0" smtClean="0"/>
              <a:t>These assessments can be used diagnostically to inform instruction and systematically to contribute to a record of student progress.</a:t>
            </a:r>
            <a:endParaRPr lang="en-US" dirty="0" smtClean="0"/>
          </a:p>
          <a:p>
            <a:pPr marL="57425">
              <a:spcBef>
                <a:spcPts val="302"/>
              </a:spcBef>
              <a:spcAft>
                <a:spcPts val="302"/>
              </a:spcAft>
              <a:defRPr/>
            </a:pPr>
            <a:endParaRPr lang="en-US" altLang="en-US" dirty="0" smtClean="0"/>
          </a:p>
          <a:p>
            <a:endParaRPr lang="en-US" dirty="0"/>
          </a:p>
        </p:txBody>
      </p:sp>
      <p:sp>
        <p:nvSpPr>
          <p:cNvPr id="4" name="Footer Placeholder 3"/>
          <p:cNvSpPr>
            <a:spLocks noGrp="1"/>
          </p:cNvSpPr>
          <p:nvPr>
            <p:ph type="ftr" sz="quarter" idx="10"/>
          </p:nvPr>
        </p:nvSpPr>
        <p:spPr/>
        <p:txBody>
          <a:bodyPr/>
          <a:lstStyle/>
          <a:p>
            <a:r>
              <a:rPr lang="en-US" dirty="0" smtClean="0"/>
              <a:t>plandoni, 2016</a:t>
            </a:r>
            <a:endParaRPr lang="en-US" dirty="0"/>
          </a:p>
        </p:txBody>
      </p:sp>
      <p:sp>
        <p:nvSpPr>
          <p:cNvPr id="5" name="Slide Number Placeholder 4"/>
          <p:cNvSpPr>
            <a:spLocks noGrp="1"/>
          </p:cNvSpPr>
          <p:nvPr>
            <p:ph type="sldNum" sz="quarter" idx="11"/>
          </p:nvPr>
        </p:nvSpPr>
        <p:spPr/>
        <p:txBody>
          <a:bodyPr/>
          <a:lstStyle/>
          <a:p>
            <a:fld id="{466A3298-5948-4A8B-BB28-9513C10A8BCC}" type="slidenum">
              <a:rPr lang="en-US" smtClean="0"/>
              <a:t>29</a:t>
            </a:fld>
            <a:endParaRPr lang="en-US" dirty="0"/>
          </a:p>
        </p:txBody>
      </p:sp>
    </p:spTree>
    <p:extLst>
      <p:ext uri="{BB962C8B-B14F-4D97-AF65-F5344CB8AC3E}">
        <p14:creationId xmlns:p14="http://schemas.microsoft.com/office/powerpoint/2010/main" val="602169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Key Points:</a:t>
            </a:r>
            <a:endParaRPr lang="en-US" dirty="0" smtClean="0"/>
          </a:p>
          <a:p>
            <a:pPr lvl="0"/>
            <a:r>
              <a:rPr lang="en-US" b="1" dirty="0" smtClean="0"/>
              <a:t>Placement and Student Performance Assessments are provided in the Teacher Guides. To supplement these, the A&amp;R Guide provides Progress Monitoring Assessments specific to each skill you may be targeting for remediation.</a:t>
            </a:r>
            <a:endParaRPr lang="en-US" dirty="0" smtClean="0"/>
          </a:p>
          <a:p>
            <a:pPr lvl="0"/>
            <a:r>
              <a:rPr lang="en-US" b="1" dirty="0" smtClean="0"/>
              <a:t>These assessments can be used diagnostically to inform instruction and systematically to contribute to a record of student progress.</a:t>
            </a:r>
            <a:endParaRPr lang="en-US" dirty="0" smtClean="0"/>
          </a:p>
          <a:p>
            <a:pPr marL="57425">
              <a:spcBef>
                <a:spcPts val="302"/>
              </a:spcBef>
              <a:spcAft>
                <a:spcPts val="302"/>
              </a:spcAft>
              <a:defRPr/>
            </a:pPr>
            <a:endParaRPr lang="en-US" altLang="en-US" dirty="0" smtClean="0"/>
          </a:p>
          <a:p>
            <a:endParaRPr lang="en-US" dirty="0"/>
          </a:p>
        </p:txBody>
      </p:sp>
      <p:sp>
        <p:nvSpPr>
          <p:cNvPr id="4" name="Footer Placeholder 3"/>
          <p:cNvSpPr>
            <a:spLocks noGrp="1"/>
          </p:cNvSpPr>
          <p:nvPr>
            <p:ph type="ftr" sz="quarter" idx="10"/>
          </p:nvPr>
        </p:nvSpPr>
        <p:spPr/>
        <p:txBody>
          <a:bodyPr/>
          <a:lstStyle/>
          <a:p>
            <a:r>
              <a:rPr lang="en-US" dirty="0" smtClean="0"/>
              <a:t>plandoni, 2016</a:t>
            </a:r>
            <a:endParaRPr lang="en-US" dirty="0"/>
          </a:p>
        </p:txBody>
      </p:sp>
      <p:sp>
        <p:nvSpPr>
          <p:cNvPr id="5" name="Slide Number Placeholder 4"/>
          <p:cNvSpPr>
            <a:spLocks noGrp="1"/>
          </p:cNvSpPr>
          <p:nvPr>
            <p:ph type="sldNum" sz="quarter" idx="11"/>
          </p:nvPr>
        </p:nvSpPr>
        <p:spPr/>
        <p:txBody>
          <a:bodyPr/>
          <a:lstStyle/>
          <a:p>
            <a:fld id="{466A3298-5948-4A8B-BB28-9513C10A8BCC}" type="slidenum">
              <a:rPr lang="en-US" smtClean="0"/>
              <a:t>32</a:t>
            </a:fld>
            <a:endParaRPr lang="en-US" dirty="0"/>
          </a:p>
        </p:txBody>
      </p:sp>
    </p:spTree>
    <p:extLst>
      <p:ext uri="{BB962C8B-B14F-4D97-AF65-F5344CB8AC3E}">
        <p14:creationId xmlns:p14="http://schemas.microsoft.com/office/powerpoint/2010/main" val="2689508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endParaRPr lang="en-US" dirty="0"/>
          </a:p>
          <a:p>
            <a:pPr lvl="0"/>
            <a:r>
              <a:rPr lang="en-US" b="1" dirty="0"/>
              <a:t>There are also additional resources included in the Assessment and Remediation Guide.</a:t>
            </a:r>
            <a:endParaRPr lang="en-US" dirty="0"/>
          </a:p>
          <a:p>
            <a:pPr lvl="0"/>
            <a:r>
              <a:rPr lang="en-US" b="1" dirty="0"/>
              <a:t>These include articles that provide the rationale for how we teach CKLA Skills, which are also included in the appendices in the back of the Teacher’s Guides.</a:t>
            </a:r>
            <a:endParaRPr lang="en-US" dirty="0"/>
          </a:p>
          <a:p>
            <a:pPr lvl="0"/>
            <a:r>
              <a:rPr lang="en-US" b="1" dirty="0"/>
              <a:t>However, other resources won’t be found in the Teacher Guides, but can be a huge support for instruction; these include:</a:t>
            </a:r>
            <a:endParaRPr lang="en-US" dirty="0"/>
          </a:p>
          <a:p>
            <a:pPr lvl="1"/>
            <a:r>
              <a:rPr lang="en-US" b="1" dirty="0"/>
              <a:t>an Articulation Chart to help you guide students in becoming aware of what their lips, tongue and voice boxes are doing when they say sounds, </a:t>
            </a:r>
            <a:endParaRPr lang="en-US" dirty="0"/>
          </a:p>
          <a:p>
            <a:pPr lvl="1"/>
            <a:r>
              <a:rPr lang="en-US" b="1" dirty="0"/>
              <a:t>a Figuring Out Words Chart with some decoding strategies that can be posted, </a:t>
            </a:r>
            <a:endParaRPr lang="en-US" dirty="0"/>
          </a:p>
          <a:p>
            <a:pPr lvl="1"/>
            <a:r>
              <a:rPr lang="en-US" b="1" dirty="0"/>
              <a:t>a Comprehension Master Thinking with Reading Chart with before/during/after reading strategies, and</a:t>
            </a:r>
            <a:endParaRPr lang="en-US" dirty="0"/>
          </a:p>
          <a:p>
            <a:pPr lvl="1"/>
            <a:r>
              <a:rPr lang="en-US" b="1" dirty="0"/>
              <a:t>a Concepts of Print Checklist that can be used when assessing students in this area.</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92F98FDD-54A0-4EC3-9CA5-E18BBEB58AEE}" type="slidenum">
              <a:rPr lang="en-US" altLang="en-US" smtClean="0"/>
              <a:pPr>
                <a:defRPr/>
              </a:pPr>
              <a:t>34</a:t>
            </a:fld>
            <a:endParaRPr lang="en-US" altLang="en-US" dirty="0"/>
          </a:p>
        </p:txBody>
      </p:sp>
      <p:sp>
        <p:nvSpPr>
          <p:cNvPr id="5" name="Footer Placeholder 4"/>
          <p:cNvSpPr>
            <a:spLocks noGrp="1"/>
          </p:cNvSpPr>
          <p:nvPr>
            <p:ph type="ftr" sz="quarter" idx="11"/>
          </p:nvPr>
        </p:nvSpPr>
        <p:spPr/>
        <p:txBody>
          <a:bodyPr/>
          <a:lstStyle/>
          <a:p>
            <a:r>
              <a:rPr lang="en-US" dirty="0" smtClean="0"/>
              <a:t>plandoni, 2016</a:t>
            </a:r>
            <a:endParaRPr lang="en-US" dirty="0"/>
          </a:p>
        </p:txBody>
      </p:sp>
    </p:spTree>
    <p:extLst>
      <p:ext uri="{BB962C8B-B14F-4D97-AF65-F5344CB8AC3E}">
        <p14:creationId xmlns:p14="http://schemas.microsoft.com/office/powerpoint/2010/main" val="4126233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solidFill>
                  <a:srgbClr val="A69372"/>
                </a:solidFill>
              </a:rPr>
              <a:t>© 2013 Core Knowledge Foundation. This work is licensed under a Creative Commons  Attribution-NonCommercial-ShareAlike 3.0 Unported License. www.creativecommons.org/licenses/by-nc-sa/3.0 /</a:t>
            </a:r>
            <a:endParaRPr lang="en-US" dirty="0"/>
          </a:p>
        </p:txBody>
      </p:sp>
      <p:sp>
        <p:nvSpPr>
          <p:cNvPr id="5" name="Slide Number Placeholder 4"/>
          <p:cNvSpPr>
            <a:spLocks noGrp="1"/>
          </p:cNvSpPr>
          <p:nvPr>
            <p:ph type="sldNum" sz="quarter" idx="11"/>
          </p:nvPr>
        </p:nvSpPr>
        <p:spPr/>
        <p:txBody>
          <a:bodyPr/>
          <a:lstStyle/>
          <a:p>
            <a:r>
              <a:rPr lang="en-US" dirty="0" smtClean="0"/>
              <a:t>Slide </a:t>
            </a:r>
            <a:fld id="{EC8DABF5-24EF-4EBE-983E-25A63DBF3B27}" type="slidenum">
              <a:rPr lang="en-US" smtClean="0"/>
              <a:pPr/>
              <a:t>37</a:t>
            </a:fld>
            <a:endParaRPr lang="en-US" dirty="0"/>
          </a:p>
        </p:txBody>
      </p:sp>
    </p:spTree>
    <p:extLst>
      <p:ext uri="{BB962C8B-B14F-4D97-AF65-F5344CB8AC3E}">
        <p14:creationId xmlns:p14="http://schemas.microsoft.com/office/powerpoint/2010/main" val="2042532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defTabSz="950969">
              <a:defRPr/>
            </a:pPr>
            <a:r>
              <a:rPr lang="en-US" b="1" dirty="0" smtClean="0"/>
              <a:t>Key Points: </a:t>
            </a:r>
          </a:p>
          <a:p>
            <a:pPr marL="291179" indent="-291179" defTabSz="950969">
              <a:buFont typeface="Arial" panose="020B0604020202020204" pitchFamily="34" charset="0"/>
              <a:buChar char="•"/>
              <a:defRPr/>
            </a:pPr>
            <a:r>
              <a:rPr lang="en-US" b="1" dirty="0" smtClean="0"/>
              <a:t>Based on the instructional needs of your students, the Assessment and Remediation Guide will provide a path for how to plan remediation.</a:t>
            </a:r>
          </a:p>
          <a:p>
            <a:pPr defTabSz="950969">
              <a:defRPr/>
            </a:pPr>
            <a:r>
              <a:rPr lang="en-US" dirty="0" smtClean="0"/>
              <a:t>Say: </a:t>
            </a:r>
          </a:p>
          <a:p>
            <a:pPr defTabSz="950969">
              <a:defRPr/>
            </a:pPr>
            <a:r>
              <a:rPr lang="en-US" dirty="0" smtClean="0"/>
              <a:t>1. K and Grade 1 A&amp;R Guides correspond unit by unit and the Table of Contents for the Grade 2 A&amp;R Guide will guide you to the section(s) you need.</a:t>
            </a:r>
          </a:p>
          <a:p>
            <a:pPr defTabSz="950969">
              <a:defRPr/>
            </a:pPr>
            <a:r>
              <a:rPr lang="en-US" dirty="0" smtClean="0"/>
              <a:t>2. In the K and Grade 1 A&amp;R Guides, Determining Student Need charts will help you confirm you are in the right place.</a:t>
            </a:r>
          </a:p>
          <a:p>
            <a:pPr defTabSz="950969">
              <a:defRPr/>
            </a:pPr>
            <a:r>
              <a:rPr lang="en-US" b="1" dirty="0" smtClean="0"/>
              <a:t>3. ALWAYS</a:t>
            </a:r>
            <a:r>
              <a:rPr lang="en-US" dirty="0" smtClean="0"/>
              <a:t> cross-check with the Scope and Sequence to ensure remediation is starting at the earliest point of need. A Scope and Sequence is provided in the Introduction for the K and Grade 1 A&amp;R Guide and the Table of Contents serves as a Scope and Sequence for the Grade 2 A&amp;R Guide.</a:t>
            </a:r>
          </a:p>
          <a:p>
            <a:pPr defTabSz="950969">
              <a:defRPr/>
            </a:pPr>
            <a:r>
              <a:rPr lang="en-US" dirty="0" smtClean="0"/>
              <a:t>4. In K standard lesson templates and samples are provided throughout the A&amp;R Guide sections. Guidance is provided in the Introduction for adapting the templates for either more abbreviated or more comprehensive instruction.</a:t>
            </a:r>
          </a:p>
          <a:p>
            <a:pPr>
              <a:buFont typeface="Arial" panose="020B0604020202020204" pitchFamily="34" charset="0"/>
              <a:buNone/>
              <a:defRPr/>
            </a:pPr>
            <a:r>
              <a:rPr lang="en-US" dirty="0" smtClean="0"/>
              <a:t>5. In Grade 1 lesson templates and samples are provided for all three instructional levels throughout the units and sections.</a:t>
            </a:r>
          </a:p>
          <a:p>
            <a:pPr>
              <a:buFont typeface="Arial" panose="020B0604020202020204" pitchFamily="34" charset="0"/>
              <a:buNone/>
              <a:defRPr/>
            </a:pPr>
            <a:r>
              <a:rPr lang="en-US" dirty="0" smtClean="0"/>
              <a:t>6. In Grade 2 standard lesson templates and samples are provided. These may be adapted for more abbreviated instruction (reference the K Introduction if guidance is needed). If more comprehensive instruction is required, resources from prior grade levels are recommended.</a:t>
            </a:r>
            <a:endParaRPr lang="en-US" dirty="0"/>
          </a:p>
        </p:txBody>
      </p:sp>
      <p:sp>
        <p:nvSpPr>
          <p:cNvPr id="53252" name="Slide Number Placeholder 3"/>
          <p:cNvSpPr>
            <a:spLocks noGrp="1"/>
          </p:cNvSpPr>
          <p:nvPr>
            <p:ph type="sldNum" sz="quarter" idx="5"/>
          </p:nvPr>
        </p:nvSpPr>
        <p:spPr>
          <a:noFill/>
        </p:spPr>
        <p:txBody>
          <a:bodyPr/>
          <a:lstStyle>
            <a:lvl1pPr eaLnBrk="0" hangingPunct="0">
              <a:spcBef>
                <a:spcPct val="30000"/>
              </a:spcBef>
              <a:defRPr sz="1400">
                <a:solidFill>
                  <a:schemeClr val="tx1"/>
                </a:solidFill>
                <a:latin typeface="Arial" panose="020B0604020202020204" pitchFamily="34" charset="0"/>
              </a:defRPr>
            </a:lvl1pPr>
            <a:lvl2pPr marL="757066" indent="-291179" eaLnBrk="0" hangingPunct="0">
              <a:spcBef>
                <a:spcPct val="30000"/>
              </a:spcBef>
              <a:defRPr sz="1400">
                <a:solidFill>
                  <a:schemeClr val="tx1"/>
                </a:solidFill>
                <a:latin typeface="Arial" panose="020B0604020202020204" pitchFamily="34" charset="0"/>
              </a:defRPr>
            </a:lvl2pPr>
            <a:lvl3pPr marL="1164717" indent="-232943" eaLnBrk="0" hangingPunct="0">
              <a:spcBef>
                <a:spcPct val="30000"/>
              </a:spcBef>
              <a:defRPr sz="1400">
                <a:solidFill>
                  <a:schemeClr val="tx1"/>
                </a:solidFill>
                <a:latin typeface="Arial" panose="020B0604020202020204" pitchFamily="34" charset="0"/>
              </a:defRPr>
            </a:lvl3pPr>
            <a:lvl4pPr marL="1630604" indent="-232943" eaLnBrk="0" hangingPunct="0">
              <a:spcBef>
                <a:spcPct val="30000"/>
              </a:spcBef>
              <a:defRPr sz="1400">
                <a:solidFill>
                  <a:schemeClr val="tx1"/>
                </a:solidFill>
                <a:latin typeface="Arial" panose="020B0604020202020204" pitchFamily="34" charset="0"/>
              </a:defRPr>
            </a:lvl4pPr>
            <a:lvl5pPr marL="2096491" indent="-232943" eaLnBrk="0" hangingPunct="0">
              <a:spcBef>
                <a:spcPct val="30000"/>
              </a:spcBef>
              <a:defRPr sz="1400">
                <a:solidFill>
                  <a:schemeClr val="tx1"/>
                </a:solidFill>
                <a:latin typeface="Arial" panose="020B0604020202020204" pitchFamily="34" charset="0"/>
              </a:defRPr>
            </a:lvl5pPr>
            <a:lvl6pPr marL="2562377" indent="-232943" eaLnBrk="0" fontAlgn="base" hangingPunct="0">
              <a:spcBef>
                <a:spcPct val="30000"/>
              </a:spcBef>
              <a:spcAft>
                <a:spcPct val="0"/>
              </a:spcAft>
              <a:defRPr sz="1400">
                <a:solidFill>
                  <a:schemeClr val="tx1"/>
                </a:solidFill>
                <a:latin typeface="Arial" panose="020B0604020202020204" pitchFamily="34" charset="0"/>
              </a:defRPr>
            </a:lvl6pPr>
            <a:lvl7pPr marL="3028264" indent="-232943" eaLnBrk="0" fontAlgn="base" hangingPunct="0">
              <a:spcBef>
                <a:spcPct val="30000"/>
              </a:spcBef>
              <a:spcAft>
                <a:spcPct val="0"/>
              </a:spcAft>
              <a:defRPr sz="1400">
                <a:solidFill>
                  <a:schemeClr val="tx1"/>
                </a:solidFill>
                <a:latin typeface="Arial" panose="020B0604020202020204" pitchFamily="34" charset="0"/>
              </a:defRPr>
            </a:lvl7pPr>
            <a:lvl8pPr marL="3494151" indent="-232943" eaLnBrk="0" fontAlgn="base" hangingPunct="0">
              <a:spcBef>
                <a:spcPct val="30000"/>
              </a:spcBef>
              <a:spcAft>
                <a:spcPct val="0"/>
              </a:spcAft>
              <a:defRPr sz="1400">
                <a:solidFill>
                  <a:schemeClr val="tx1"/>
                </a:solidFill>
                <a:latin typeface="Arial" panose="020B0604020202020204" pitchFamily="34" charset="0"/>
              </a:defRPr>
            </a:lvl8pPr>
            <a:lvl9pPr marL="3960038" indent="-232943" eaLnBrk="0" fontAlgn="base" hangingPunct="0">
              <a:spcBef>
                <a:spcPct val="30000"/>
              </a:spcBef>
              <a:spcAft>
                <a:spcPct val="0"/>
              </a:spcAft>
              <a:defRPr sz="1400">
                <a:solidFill>
                  <a:schemeClr val="tx1"/>
                </a:solidFill>
                <a:latin typeface="Arial" panose="020B0604020202020204" pitchFamily="34" charset="0"/>
              </a:defRPr>
            </a:lvl9pPr>
          </a:lstStyle>
          <a:p>
            <a:pPr eaLnBrk="1" hangingPunct="1">
              <a:spcBef>
                <a:spcPct val="0"/>
              </a:spcBef>
            </a:pPr>
            <a:fld id="{797B34AF-570C-41CA-947B-EDDDEAF802DD}" type="slidenum">
              <a:rPr lang="en-US" altLang="en-US" sz="1200"/>
              <a:pPr eaLnBrk="1" hangingPunct="1">
                <a:spcBef>
                  <a:spcPct val="0"/>
                </a:spcBef>
              </a:pPr>
              <a:t>38</a:t>
            </a:fld>
            <a:endParaRPr lang="en-US" altLang="en-US" sz="1200" dirty="0"/>
          </a:p>
        </p:txBody>
      </p:sp>
    </p:spTree>
    <p:extLst>
      <p:ext uri="{BB962C8B-B14F-4D97-AF65-F5344CB8AC3E}">
        <p14:creationId xmlns:p14="http://schemas.microsoft.com/office/powerpoint/2010/main" val="355278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snapshot of reading achievement in the US (NAEP,2015) 36% of the 4</a:t>
            </a:r>
            <a:r>
              <a:rPr lang="en-US" baseline="30000" dirty="0" smtClean="0"/>
              <a:t>th</a:t>
            </a:r>
            <a:r>
              <a:rPr lang="en-US" dirty="0" smtClean="0"/>
              <a:t> graders are at or over the Proficiency</a:t>
            </a:r>
            <a:r>
              <a:rPr lang="en-US" baseline="0" dirty="0" smtClean="0"/>
              <a:t> l</a:t>
            </a:r>
            <a:r>
              <a:rPr lang="en-US" dirty="0" smtClean="0"/>
              <a:t> achievement levels</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AFB31E91-3A01-3642-A0EC-C3A659271CE2}" type="slidenum">
              <a:rPr lang="en-US" smtClean="0"/>
              <a:pPr/>
              <a:t>4</a:t>
            </a:fld>
            <a:endParaRPr lang="en-US" dirty="0"/>
          </a:p>
        </p:txBody>
      </p:sp>
    </p:spTree>
    <p:extLst>
      <p:ext uri="{BB962C8B-B14F-4D97-AF65-F5344CB8AC3E}">
        <p14:creationId xmlns:p14="http://schemas.microsoft.com/office/powerpoint/2010/main" val="2557625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AFB31E91-3A01-3642-A0EC-C3A659271CE2}" type="slidenum">
              <a:rPr lang="en-US" smtClean="0"/>
              <a:pPr/>
              <a:t>39</a:t>
            </a:fld>
            <a:endParaRPr lang="en-US" dirty="0"/>
          </a:p>
        </p:txBody>
      </p:sp>
    </p:spTree>
    <p:extLst>
      <p:ext uri="{BB962C8B-B14F-4D97-AF65-F5344CB8AC3E}">
        <p14:creationId xmlns:p14="http://schemas.microsoft.com/office/powerpoint/2010/main" val="2426918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the first year Haller is using DIBELS with fidelity and their score is great as well….</a:t>
            </a:r>
            <a:endParaRPr lang="en-US" dirty="0" smtClean="0"/>
          </a:p>
          <a:p>
            <a:endParaRPr lang="en-US" dirty="0" smtClean="0"/>
          </a:p>
          <a:p>
            <a:r>
              <a:rPr lang="en-US" dirty="0" smtClean="0"/>
              <a:t>Haller</a:t>
            </a:r>
            <a:r>
              <a:rPr lang="en-US" baseline="0" dirty="0" smtClean="0"/>
              <a:t> mid-year 1</a:t>
            </a:r>
            <a:r>
              <a:rPr lang="en-US" baseline="30000" dirty="0" smtClean="0"/>
              <a:t>st</a:t>
            </a:r>
            <a:r>
              <a:rPr lang="en-US" baseline="0" dirty="0" smtClean="0"/>
              <a:t> graders are at 73%</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AFB31E91-3A01-3642-A0EC-C3A659271CE2}" type="slidenum">
              <a:rPr lang="en-US" smtClean="0"/>
              <a:pPr/>
              <a:t>6</a:t>
            </a:fld>
            <a:endParaRPr lang="en-US" dirty="0"/>
          </a:p>
        </p:txBody>
      </p:sp>
    </p:spTree>
    <p:extLst>
      <p:ext uri="{BB962C8B-B14F-4D97-AF65-F5344CB8AC3E}">
        <p14:creationId xmlns:p14="http://schemas.microsoft.com/office/powerpoint/2010/main" val="2259759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cap="none" dirty="0" smtClean="0">
                <a:solidFill>
                  <a:schemeClr val="dk2"/>
                </a:solidFill>
                <a:latin typeface="Arial"/>
                <a:ea typeface="Arial"/>
                <a:cs typeface="Arial"/>
                <a:sym typeface="Arial"/>
              </a:rPr>
              <a:t>Supporting </a:t>
            </a:r>
            <a:r>
              <a:rPr lang="en-US" dirty="0" smtClean="0"/>
              <a:t>s</a:t>
            </a:r>
            <a:r>
              <a:rPr lang="en-US" sz="1200" b="0" i="0" u="none" strike="noStrike" cap="none" dirty="0" smtClean="0">
                <a:solidFill>
                  <a:schemeClr val="dk2"/>
                </a:solidFill>
                <a:latin typeface="Arial"/>
                <a:ea typeface="Arial"/>
                <a:cs typeface="Arial"/>
                <a:sym typeface="Arial"/>
              </a:rPr>
              <a:t>tudents </a:t>
            </a:r>
            <a:r>
              <a:rPr lang="en-US" dirty="0" smtClean="0"/>
              <a:t>w</a:t>
            </a:r>
            <a:r>
              <a:rPr lang="en-US" sz="1200" b="0" i="0" u="none" strike="noStrike" cap="none" dirty="0" smtClean="0">
                <a:solidFill>
                  <a:schemeClr val="dk2"/>
                </a:solidFill>
                <a:latin typeface="Arial"/>
                <a:ea typeface="Arial"/>
                <a:cs typeface="Arial"/>
                <a:sym typeface="Arial"/>
              </a:rPr>
              <a:t>here they are…</a:t>
            </a:r>
          </a:p>
          <a:p>
            <a:endParaRPr lang="en-US" altLang="en-US" dirty="0" smtClean="0"/>
          </a:p>
        </p:txBody>
      </p:sp>
      <p:sp>
        <p:nvSpPr>
          <p:cNvPr id="4" name="Footer Placeholder 3"/>
          <p:cNvSpPr>
            <a:spLocks noGrp="1"/>
          </p:cNvSpPr>
          <p:nvPr>
            <p:ph type="ftr" sz="quarter" idx="4"/>
          </p:nvPr>
        </p:nvSpPr>
        <p:spPr/>
        <p:txBody>
          <a:bodyPr/>
          <a:lstStyle/>
          <a:p>
            <a:pPr>
              <a:defRPr/>
            </a:pPr>
            <a:r>
              <a:rPr lang="en-US" dirty="0" smtClean="0"/>
              <a:t>Core Knowledge® Foundation</a:t>
            </a:r>
          </a:p>
          <a:p>
            <a:pPr>
              <a:defRPr/>
            </a:pPr>
            <a:r>
              <a:rPr lang="en-US" dirty="0" smtClean="0"/>
              <a:t>All Rights Reserved.</a:t>
            </a:r>
            <a:endParaRPr lang="en-US" dirty="0"/>
          </a:p>
        </p:txBody>
      </p:sp>
      <p:sp>
        <p:nvSpPr>
          <p:cNvPr id="2662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E8DBE9A-0C37-4339-B0EB-A3FAC7B888DA}" type="slidenum">
              <a:rPr lang="en-US" altLang="en-US" smtClean="0">
                <a:latin typeface="Calibri" panose="020F0502020204030204" pitchFamily="34" charset="0"/>
              </a:rPr>
              <a:pPr/>
              <a:t>7</a:t>
            </a:fld>
            <a:endParaRPr lang="en-US" altLang="en-US" dirty="0" smtClean="0">
              <a:latin typeface="Calibri" panose="020F0502020204030204" pitchFamily="34" charset="0"/>
            </a:endParaRPr>
          </a:p>
        </p:txBody>
      </p:sp>
      <p:sp>
        <p:nvSpPr>
          <p:cNvPr id="2" name="Date Placeholder 1"/>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898443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Notes Placeholder 2"/>
          <p:cNvSpPr>
            <a:spLocks noGrp="1"/>
          </p:cNvSpPr>
          <p:nvPr>
            <p:ph type="body" idx="1"/>
          </p:nvPr>
        </p:nvSpPr>
        <p:spPr/>
        <p:txBody>
          <a:bodyPr/>
          <a:lstStyle/>
          <a:p>
            <a:pPr>
              <a:spcBef>
                <a:spcPts val="600"/>
              </a:spcBef>
              <a:defRPr/>
            </a:pPr>
            <a:r>
              <a:rPr lang="en-US" b="1" dirty="0" smtClean="0"/>
              <a:t>Key Points:</a:t>
            </a:r>
          </a:p>
          <a:p>
            <a:pPr marL="285750" indent="-285750">
              <a:spcBef>
                <a:spcPts val="600"/>
              </a:spcBef>
              <a:buFont typeface="Arial" pitchFamily="34" charset="0"/>
              <a:buChar char="•"/>
              <a:defRPr/>
            </a:pPr>
            <a:r>
              <a:rPr lang="en-US" dirty="0" smtClean="0"/>
              <a:t>This sub-section will address support in the Listening and Learning strand for language and knowledge development.</a:t>
            </a:r>
          </a:p>
          <a:p>
            <a:pPr>
              <a:spcBef>
                <a:spcPts val="600"/>
              </a:spcBef>
              <a:defRPr/>
            </a:pPr>
            <a:r>
              <a:rPr lang="en-US" b="1" dirty="0" smtClean="0"/>
              <a:t>Notes:</a:t>
            </a:r>
          </a:p>
          <a:p>
            <a:pPr marL="342900" indent="-342900">
              <a:spcBef>
                <a:spcPts val="600"/>
              </a:spcBef>
              <a:buFont typeface="+mj-lt"/>
              <a:buAutoNum type="arabicPeriod"/>
              <a:defRPr/>
            </a:pPr>
            <a:r>
              <a:rPr lang="en-US" b="1" dirty="0" smtClean="0"/>
              <a:t>Pillar 1: The Listening and Learning Strand: Supporting Language and Knowledge Development through Shared Interactive Reading.</a:t>
            </a: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42950" indent="-285750">
              <a:spcBef>
                <a:spcPct val="30000"/>
              </a:spcBef>
              <a:defRPr sz="1400">
                <a:solidFill>
                  <a:schemeClr val="tx1"/>
                </a:solidFill>
                <a:latin typeface="Calibri" panose="020F0502020204030204" pitchFamily="34" charset="0"/>
              </a:defRPr>
            </a:lvl2pPr>
            <a:lvl3pPr marL="1143000" indent="-228600">
              <a:spcBef>
                <a:spcPct val="30000"/>
              </a:spcBef>
              <a:defRPr sz="1400">
                <a:solidFill>
                  <a:schemeClr val="tx1"/>
                </a:solidFill>
                <a:latin typeface="Calibri" panose="020F0502020204030204" pitchFamily="34" charset="0"/>
              </a:defRPr>
            </a:lvl3pPr>
            <a:lvl4pPr marL="1600200" indent="-228600">
              <a:spcBef>
                <a:spcPct val="30000"/>
              </a:spcBef>
              <a:defRPr sz="1400">
                <a:solidFill>
                  <a:schemeClr val="tx1"/>
                </a:solidFill>
                <a:latin typeface="Calibri" panose="020F0502020204030204" pitchFamily="34" charset="0"/>
              </a:defRPr>
            </a:lvl4pPr>
            <a:lvl5pPr marL="2057400" indent="-228600">
              <a:spcBef>
                <a:spcPct val="30000"/>
              </a:spcBef>
              <a:defRPr sz="1400">
                <a:solidFill>
                  <a:schemeClr val="tx1"/>
                </a:solidFill>
                <a:latin typeface="Calibri" panose="020F0502020204030204" pitchFamily="34" charset="0"/>
              </a:defRPr>
            </a:lvl5pPr>
            <a:lvl6pPr marL="2514600" indent="-228600" eaLnBrk="0" fontAlgn="base" hangingPunct="0">
              <a:spcBef>
                <a:spcPct val="30000"/>
              </a:spcBef>
              <a:spcAft>
                <a:spcPct val="0"/>
              </a:spcAft>
              <a:defRPr sz="1400">
                <a:solidFill>
                  <a:schemeClr val="tx1"/>
                </a:solidFill>
                <a:latin typeface="Calibri" panose="020F0502020204030204" pitchFamily="34" charset="0"/>
              </a:defRPr>
            </a:lvl6pPr>
            <a:lvl7pPr marL="2971800" indent="-228600" eaLnBrk="0" fontAlgn="base" hangingPunct="0">
              <a:spcBef>
                <a:spcPct val="30000"/>
              </a:spcBef>
              <a:spcAft>
                <a:spcPct val="0"/>
              </a:spcAft>
              <a:defRPr sz="1400">
                <a:solidFill>
                  <a:schemeClr val="tx1"/>
                </a:solidFill>
                <a:latin typeface="Calibri" panose="020F0502020204030204" pitchFamily="34" charset="0"/>
              </a:defRPr>
            </a:lvl7pPr>
            <a:lvl8pPr marL="3429000" indent="-228600" eaLnBrk="0" fontAlgn="base" hangingPunct="0">
              <a:spcBef>
                <a:spcPct val="30000"/>
              </a:spcBef>
              <a:spcAft>
                <a:spcPct val="0"/>
              </a:spcAft>
              <a:defRPr sz="1400">
                <a:solidFill>
                  <a:schemeClr val="tx1"/>
                </a:solidFill>
                <a:latin typeface="Calibri" panose="020F0502020204030204" pitchFamily="34" charset="0"/>
              </a:defRPr>
            </a:lvl8pPr>
            <a:lvl9pPr marL="3886200" indent="-228600" eaLnBrk="0" fontAlgn="base" hangingPunct="0">
              <a:spcBef>
                <a:spcPct val="30000"/>
              </a:spcBef>
              <a:spcAft>
                <a:spcPct val="0"/>
              </a:spcAft>
              <a:defRPr sz="1400">
                <a:solidFill>
                  <a:schemeClr val="tx1"/>
                </a:solidFill>
                <a:latin typeface="Calibri" panose="020F0502020204030204" pitchFamily="34" charset="0"/>
              </a:defRPr>
            </a:lvl9pPr>
          </a:lstStyle>
          <a:p>
            <a:pPr eaLnBrk="0" hangingPunct="0">
              <a:spcBef>
                <a:spcPct val="0"/>
              </a:spcBef>
            </a:pPr>
            <a:r>
              <a:rPr lang="en-US" altLang="en-US" sz="1000" dirty="0" smtClean="0">
                <a:solidFill>
                  <a:srgbClr val="000000"/>
                </a:solidFill>
                <a:latin typeface="Arial" panose="020B0604020202020204" pitchFamily="34" charset="0"/>
                <a:ea typeface="ＭＳ Ｐゴシック" panose="020B0600070205080204" pitchFamily="34" charset="-128"/>
              </a:rPr>
              <a:t>Slide </a:t>
            </a:r>
            <a:fld id="{E02BC44B-8317-4B2F-BD85-BF6D35F2DAB5}" type="slidenum">
              <a:rPr lang="en-US" altLang="en-US" sz="1000" smtClean="0">
                <a:solidFill>
                  <a:srgbClr val="000000"/>
                </a:solidFill>
                <a:latin typeface="Arial" panose="020B0604020202020204" pitchFamily="34" charset="0"/>
                <a:ea typeface="ＭＳ Ｐゴシック" panose="020B0600070205080204" pitchFamily="34" charset="-128"/>
              </a:rPr>
              <a:pPr eaLnBrk="0" hangingPunct="0">
                <a:spcBef>
                  <a:spcPct val="0"/>
                </a:spcBef>
              </a:pPr>
              <a:t>8</a:t>
            </a:fld>
            <a:endParaRPr lang="en-US" altLang="en-US" sz="1000" dirty="0" smtClean="0">
              <a:solidFill>
                <a:srgbClr val="000000"/>
              </a:solidFill>
              <a:latin typeface="Arial" panose="020B0604020202020204" pitchFamily="34" charset="0"/>
              <a:ea typeface="ＭＳ Ｐゴシック" panose="020B0600070205080204" pitchFamily="34" charset="-128"/>
            </a:endParaRPr>
          </a:p>
        </p:txBody>
      </p:sp>
      <p:sp>
        <p:nvSpPr>
          <p:cNvPr id="2" name="Footer Placeholder 1"/>
          <p:cNvSpPr>
            <a:spLocks noGrp="1"/>
          </p:cNvSpPr>
          <p:nvPr>
            <p:ph type="ftr" sz="quarter" idx="4"/>
          </p:nvPr>
        </p:nvSpPr>
        <p:spPr/>
        <p:txBody>
          <a:bodyPr/>
          <a:lstStyle/>
          <a:p>
            <a:pPr>
              <a:defRPr/>
            </a:pPr>
            <a:r>
              <a:rPr lang="en-US" dirty="0" smtClean="0">
                <a:solidFill>
                  <a:srgbClr val="A69372"/>
                </a:solidFill>
              </a:rPr>
              <a:t>©2013 Core Knowledge Foundation. This work is licensed under a Creative Commons  Attribution-Noncommercial-Share Alike 3.0 Unported License.  </a:t>
            </a:r>
            <a:r>
              <a:rPr lang="en-US" dirty="0" smtClean="0">
                <a:solidFill>
                  <a:srgbClr val="A69372"/>
                </a:solidFill>
                <a:hlinkClick r:id="rId3"/>
              </a:rPr>
              <a:t>www.creativecommons.org/licenses/by-nc-sa/3.0/</a:t>
            </a:r>
            <a:endParaRPr lang="en-US" dirty="0" smtClean="0">
              <a:solidFill>
                <a:srgbClr val="A69372"/>
              </a:solidFill>
            </a:endParaRPr>
          </a:p>
        </p:txBody>
      </p:sp>
      <p:sp>
        <p:nvSpPr>
          <p:cNvPr id="28677" name="Slide Image Placeholder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Date Placeholder 2"/>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176478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00"/>
              </a:spcBef>
            </a:pPr>
            <a:r>
              <a:rPr lang="en-US" altLang="en-US" dirty="0" smtClean="0"/>
              <a:t> </a:t>
            </a: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42950" indent="-285750">
              <a:spcBef>
                <a:spcPct val="30000"/>
              </a:spcBef>
              <a:defRPr sz="1400">
                <a:solidFill>
                  <a:schemeClr val="tx1"/>
                </a:solidFill>
                <a:latin typeface="Calibri" panose="020F0502020204030204" pitchFamily="34" charset="0"/>
              </a:defRPr>
            </a:lvl2pPr>
            <a:lvl3pPr marL="1143000" indent="-228600">
              <a:spcBef>
                <a:spcPct val="30000"/>
              </a:spcBef>
              <a:defRPr sz="1400">
                <a:solidFill>
                  <a:schemeClr val="tx1"/>
                </a:solidFill>
                <a:latin typeface="Calibri" panose="020F0502020204030204" pitchFamily="34" charset="0"/>
              </a:defRPr>
            </a:lvl3pPr>
            <a:lvl4pPr marL="1600200" indent="-228600">
              <a:spcBef>
                <a:spcPct val="30000"/>
              </a:spcBef>
              <a:defRPr sz="1400">
                <a:solidFill>
                  <a:schemeClr val="tx1"/>
                </a:solidFill>
                <a:latin typeface="Calibri" panose="020F0502020204030204" pitchFamily="34" charset="0"/>
              </a:defRPr>
            </a:lvl4pPr>
            <a:lvl5pPr marL="2057400" indent="-228600">
              <a:spcBef>
                <a:spcPct val="30000"/>
              </a:spcBef>
              <a:defRPr sz="1400">
                <a:solidFill>
                  <a:schemeClr val="tx1"/>
                </a:solidFill>
                <a:latin typeface="Calibri" panose="020F0502020204030204" pitchFamily="34" charset="0"/>
              </a:defRPr>
            </a:lvl5pPr>
            <a:lvl6pPr marL="2514600" indent="-228600" eaLnBrk="0" fontAlgn="base" hangingPunct="0">
              <a:spcBef>
                <a:spcPct val="30000"/>
              </a:spcBef>
              <a:spcAft>
                <a:spcPct val="0"/>
              </a:spcAft>
              <a:defRPr sz="1400">
                <a:solidFill>
                  <a:schemeClr val="tx1"/>
                </a:solidFill>
                <a:latin typeface="Calibri" panose="020F0502020204030204" pitchFamily="34" charset="0"/>
              </a:defRPr>
            </a:lvl6pPr>
            <a:lvl7pPr marL="2971800" indent="-228600" eaLnBrk="0" fontAlgn="base" hangingPunct="0">
              <a:spcBef>
                <a:spcPct val="30000"/>
              </a:spcBef>
              <a:spcAft>
                <a:spcPct val="0"/>
              </a:spcAft>
              <a:defRPr sz="1400">
                <a:solidFill>
                  <a:schemeClr val="tx1"/>
                </a:solidFill>
                <a:latin typeface="Calibri" panose="020F0502020204030204" pitchFamily="34" charset="0"/>
              </a:defRPr>
            </a:lvl7pPr>
            <a:lvl8pPr marL="3429000" indent="-228600" eaLnBrk="0" fontAlgn="base" hangingPunct="0">
              <a:spcBef>
                <a:spcPct val="30000"/>
              </a:spcBef>
              <a:spcAft>
                <a:spcPct val="0"/>
              </a:spcAft>
              <a:defRPr sz="1400">
                <a:solidFill>
                  <a:schemeClr val="tx1"/>
                </a:solidFill>
                <a:latin typeface="Calibri" panose="020F0502020204030204" pitchFamily="34" charset="0"/>
              </a:defRPr>
            </a:lvl8pPr>
            <a:lvl9pPr marL="3886200" indent="-228600" eaLnBrk="0" fontAlgn="base" hangingPunct="0">
              <a:spcBef>
                <a:spcPct val="30000"/>
              </a:spcBef>
              <a:spcAft>
                <a:spcPct val="0"/>
              </a:spcAft>
              <a:defRPr sz="1400">
                <a:solidFill>
                  <a:schemeClr val="tx1"/>
                </a:solidFill>
                <a:latin typeface="Calibri" panose="020F0502020204030204" pitchFamily="34" charset="0"/>
              </a:defRPr>
            </a:lvl9pPr>
          </a:lstStyle>
          <a:p>
            <a:pPr eaLnBrk="0" hangingPunct="0">
              <a:spcBef>
                <a:spcPct val="0"/>
              </a:spcBef>
            </a:pPr>
            <a:r>
              <a:rPr lang="en-US" altLang="en-US" sz="1000" dirty="0" smtClean="0">
                <a:solidFill>
                  <a:srgbClr val="000000"/>
                </a:solidFill>
                <a:latin typeface="Arial" panose="020B0604020202020204" pitchFamily="34" charset="0"/>
                <a:ea typeface="ＭＳ Ｐゴシック" panose="020B0600070205080204" pitchFamily="34" charset="-128"/>
              </a:rPr>
              <a:t>Slide </a:t>
            </a:r>
            <a:fld id="{5FCF976F-0FC2-4542-ABFB-2A20AB3C42ED}" type="slidenum">
              <a:rPr lang="en-US" altLang="en-US" sz="1000" smtClean="0">
                <a:solidFill>
                  <a:srgbClr val="000000"/>
                </a:solidFill>
                <a:latin typeface="Arial" panose="020B0604020202020204" pitchFamily="34" charset="0"/>
                <a:ea typeface="ＭＳ Ｐゴシック" panose="020B0600070205080204" pitchFamily="34" charset="-128"/>
              </a:rPr>
              <a:pPr eaLnBrk="0" hangingPunct="0">
                <a:spcBef>
                  <a:spcPct val="0"/>
                </a:spcBef>
              </a:pPr>
              <a:t>9</a:t>
            </a:fld>
            <a:endParaRPr lang="en-US" altLang="en-US" sz="1000" dirty="0" smtClean="0">
              <a:solidFill>
                <a:srgbClr val="000000"/>
              </a:solidFill>
              <a:latin typeface="Arial" panose="020B0604020202020204" pitchFamily="34" charset="0"/>
              <a:ea typeface="ＭＳ Ｐゴシック" panose="020B0600070205080204" pitchFamily="34" charset="-128"/>
            </a:endParaRPr>
          </a:p>
        </p:txBody>
      </p:sp>
      <p:sp>
        <p:nvSpPr>
          <p:cNvPr id="2" name="Footer Placeholder 1"/>
          <p:cNvSpPr>
            <a:spLocks noGrp="1"/>
          </p:cNvSpPr>
          <p:nvPr>
            <p:ph type="ftr" sz="quarter" idx="4"/>
          </p:nvPr>
        </p:nvSpPr>
        <p:spPr/>
        <p:txBody>
          <a:bodyPr/>
          <a:lstStyle/>
          <a:p>
            <a:pPr>
              <a:defRPr/>
            </a:pPr>
            <a:r>
              <a:rPr lang="en-US" dirty="0" smtClean="0">
                <a:solidFill>
                  <a:srgbClr val="A69372"/>
                </a:solidFill>
              </a:rPr>
              <a:t>©2013 Core Knowledge Foundation. This work is licensed under a Creative Commons  Attribution-NonCommercial-ShareAlike 3.0 Unported License.  </a:t>
            </a:r>
            <a:r>
              <a:rPr lang="en-US" dirty="0" smtClean="0">
                <a:solidFill>
                  <a:srgbClr val="A69372"/>
                </a:solidFill>
                <a:hlinkClick r:id="rId3"/>
              </a:rPr>
              <a:t>www.creativecommons.org/licenses/by-nc-sa/3.0/</a:t>
            </a:r>
            <a:endParaRPr lang="en-US" dirty="0" smtClean="0">
              <a:solidFill>
                <a:srgbClr val="A69372"/>
              </a:solidFill>
            </a:endParaRPr>
          </a:p>
        </p:txBody>
      </p:sp>
      <p:sp>
        <p:nvSpPr>
          <p:cNvPr id="46085" name="Slide Image Placeholder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Date Placeholder 2"/>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360419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00"/>
              </a:spcBef>
            </a:pPr>
            <a:r>
              <a:rPr lang="en-US" altLang="en-US" dirty="0" smtClean="0"/>
              <a:t> </a:t>
            </a: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42950" indent="-285750">
              <a:spcBef>
                <a:spcPct val="30000"/>
              </a:spcBef>
              <a:defRPr sz="1400">
                <a:solidFill>
                  <a:schemeClr val="tx1"/>
                </a:solidFill>
                <a:latin typeface="Calibri" panose="020F0502020204030204" pitchFamily="34" charset="0"/>
              </a:defRPr>
            </a:lvl2pPr>
            <a:lvl3pPr marL="1143000" indent="-228600">
              <a:spcBef>
                <a:spcPct val="30000"/>
              </a:spcBef>
              <a:defRPr sz="1400">
                <a:solidFill>
                  <a:schemeClr val="tx1"/>
                </a:solidFill>
                <a:latin typeface="Calibri" panose="020F0502020204030204" pitchFamily="34" charset="0"/>
              </a:defRPr>
            </a:lvl3pPr>
            <a:lvl4pPr marL="1600200" indent="-228600">
              <a:spcBef>
                <a:spcPct val="30000"/>
              </a:spcBef>
              <a:defRPr sz="1400">
                <a:solidFill>
                  <a:schemeClr val="tx1"/>
                </a:solidFill>
                <a:latin typeface="Calibri" panose="020F0502020204030204" pitchFamily="34" charset="0"/>
              </a:defRPr>
            </a:lvl4pPr>
            <a:lvl5pPr marL="2057400" indent="-228600">
              <a:spcBef>
                <a:spcPct val="30000"/>
              </a:spcBef>
              <a:defRPr sz="1400">
                <a:solidFill>
                  <a:schemeClr val="tx1"/>
                </a:solidFill>
                <a:latin typeface="Calibri" panose="020F0502020204030204" pitchFamily="34" charset="0"/>
              </a:defRPr>
            </a:lvl5pPr>
            <a:lvl6pPr marL="2514600" indent="-228600" eaLnBrk="0" fontAlgn="base" hangingPunct="0">
              <a:spcBef>
                <a:spcPct val="30000"/>
              </a:spcBef>
              <a:spcAft>
                <a:spcPct val="0"/>
              </a:spcAft>
              <a:defRPr sz="1400">
                <a:solidFill>
                  <a:schemeClr val="tx1"/>
                </a:solidFill>
                <a:latin typeface="Calibri" panose="020F0502020204030204" pitchFamily="34" charset="0"/>
              </a:defRPr>
            </a:lvl6pPr>
            <a:lvl7pPr marL="2971800" indent="-228600" eaLnBrk="0" fontAlgn="base" hangingPunct="0">
              <a:spcBef>
                <a:spcPct val="30000"/>
              </a:spcBef>
              <a:spcAft>
                <a:spcPct val="0"/>
              </a:spcAft>
              <a:defRPr sz="1400">
                <a:solidFill>
                  <a:schemeClr val="tx1"/>
                </a:solidFill>
                <a:latin typeface="Calibri" panose="020F0502020204030204" pitchFamily="34" charset="0"/>
              </a:defRPr>
            </a:lvl7pPr>
            <a:lvl8pPr marL="3429000" indent="-228600" eaLnBrk="0" fontAlgn="base" hangingPunct="0">
              <a:spcBef>
                <a:spcPct val="30000"/>
              </a:spcBef>
              <a:spcAft>
                <a:spcPct val="0"/>
              </a:spcAft>
              <a:defRPr sz="1400">
                <a:solidFill>
                  <a:schemeClr val="tx1"/>
                </a:solidFill>
                <a:latin typeface="Calibri" panose="020F0502020204030204" pitchFamily="34" charset="0"/>
              </a:defRPr>
            </a:lvl8pPr>
            <a:lvl9pPr marL="3886200" indent="-228600" eaLnBrk="0" fontAlgn="base" hangingPunct="0">
              <a:spcBef>
                <a:spcPct val="30000"/>
              </a:spcBef>
              <a:spcAft>
                <a:spcPct val="0"/>
              </a:spcAft>
              <a:defRPr sz="1400">
                <a:solidFill>
                  <a:schemeClr val="tx1"/>
                </a:solidFill>
                <a:latin typeface="Calibri" panose="020F0502020204030204" pitchFamily="34" charset="0"/>
              </a:defRPr>
            </a:lvl9pPr>
          </a:lstStyle>
          <a:p>
            <a:pPr eaLnBrk="0" hangingPunct="0">
              <a:spcBef>
                <a:spcPct val="0"/>
              </a:spcBef>
            </a:pPr>
            <a:r>
              <a:rPr lang="en-US" altLang="en-US" sz="1000" dirty="0" smtClean="0">
                <a:solidFill>
                  <a:srgbClr val="000000"/>
                </a:solidFill>
                <a:latin typeface="Arial" panose="020B0604020202020204" pitchFamily="34" charset="0"/>
                <a:ea typeface="ＭＳ Ｐゴシック" panose="020B0600070205080204" pitchFamily="34" charset="-128"/>
              </a:rPr>
              <a:t>Slide </a:t>
            </a:r>
            <a:fld id="{5FCF976F-0FC2-4542-ABFB-2A20AB3C42ED}" type="slidenum">
              <a:rPr lang="en-US" altLang="en-US" sz="1000" smtClean="0">
                <a:solidFill>
                  <a:srgbClr val="000000"/>
                </a:solidFill>
                <a:latin typeface="Arial" panose="020B0604020202020204" pitchFamily="34" charset="0"/>
                <a:ea typeface="ＭＳ Ｐゴシック" panose="020B0600070205080204" pitchFamily="34" charset="-128"/>
              </a:rPr>
              <a:pPr eaLnBrk="0" hangingPunct="0">
                <a:spcBef>
                  <a:spcPct val="0"/>
                </a:spcBef>
              </a:pPr>
              <a:t>10</a:t>
            </a:fld>
            <a:endParaRPr lang="en-US" altLang="en-US" sz="1000" dirty="0" smtClean="0">
              <a:solidFill>
                <a:srgbClr val="000000"/>
              </a:solidFill>
              <a:latin typeface="Arial" panose="020B0604020202020204" pitchFamily="34" charset="0"/>
              <a:ea typeface="ＭＳ Ｐゴシック" panose="020B0600070205080204" pitchFamily="34" charset="-128"/>
            </a:endParaRPr>
          </a:p>
        </p:txBody>
      </p:sp>
      <p:sp>
        <p:nvSpPr>
          <p:cNvPr id="2" name="Footer Placeholder 1"/>
          <p:cNvSpPr>
            <a:spLocks noGrp="1"/>
          </p:cNvSpPr>
          <p:nvPr>
            <p:ph type="ftr" sz="quarter" idx="4"/>
          </p:nvPr>
        </p:nvSpPr>
        <p:spPr/>
        <p:txBody>
          <a:bodyPr/>
          <a:lstStyle/>
          <a:p>
            <a:pPr>
              <a:defRPr/>
            </a:pPr>
            <a:r>
              <a:rPr lang="en-US" dirty="0" smtClean="0">
                <a:solidFill>
                  <a:srgbClr val="A69372"/>
                </a:solidFill>
              </a:rPr>
              <a:t>©2013 Core Knowledge Foundation. This work is licensed under a Creative Commons  Attribution-NonCommercial-ShareAlike 3.0 Unported License.  </a:t>
            </a:r>
            <a:r>
              <a:rPr lang="en-US" dirty="0" smtClean="0">
                <a:solidFill>
                  <a:srgbClr val="A69372"/>
                </a:solidFill>
                <a:hlinkClick r:id="rId3"/>
              </a:rPr>
              <a:t>www.creativecommons.org/licenses/by-nc-sa/3.0/</a:t>
            </a:r>
            <a:endParaRPr lang="en-US" dirty="0" smtClean="0">
              <a:solidFill>
                <a:srgbClr val="A69372"/>
              </a:solidFill>
            </a:endParaRPr>
          </a:p>
        </p:txBody>
      </p:sp>
      <p:sp>
        <p:nvSpPr>
          <p:cNvPr id="46085" name="Slide Image Placeholder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Date Placeholder 2"/>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753445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225"/>
              </a:spcBef>
              <a:spcAft>
                <a:spcPts val="225"/>
              </a:spcAft>
              <a:buClr>
                <a:srgbClr val="606060"/>
              </a:buClr>
              <a:buSzTx/>
              <a:buFontTx/>
              <a:buNone/>
              <a:tabLst/>
              <a:defRPr/>
            </a:pPr>
            <a:r>
              <a:rPr lang="en-US" sz="1200" b="0" i="0" u="none" strike="noStrike" cap="none" dirty="0" smtClean="0">
                <a:solidFill>
                  <a:schemeClr val="dk2"/>
                </a:solidFill>
                <a:latin typeface="Arial"/>
                <a:ea typeface="Arial"/>
                <a:cs typeface="Arial"/>
                <a:sym typeface="Arial"/>
              </a:rPr>
              <a:t>Supporting </a:t>
            </a:r>
            <a:r>
              <a:rPr lang="en-US" dirty="0" smtClean="0"/>
              <a:t>s</a:t>
            </a:r>
            <a:r>
              <a:rPr lang="en-US" sz="1200" b="0" i="0" u="none" strike="noStrike" cap="none" dirty="0" smtClean="0">
                <a:solidFill>
                  <a:schemeClr val="dk2"/>
                </a:solidFill>
                <a:latin typeface="Arial"/>
                <a:ea typeface="Arial"/>
                <a:cs typeface="Arial"/>
                <a:sym typeface="Arial"/>
              </a:rPr>
              <a:t>tudents </a:t>
            </a:r>
            <a:r>
              <a:rPr lang="en-US" dirty="0" smtClean="0"/>
              <a:t>w</a:t>
            </a:r>
            <a:r>
              <a:rPr lang="en-US" sz="1200" b="0" i="0" u="none" strike="noStrike" cap="none" dirty="0" smtClean="0">
                <a:solidFill>
                  <a:schemeClr val="dk2"/>
                </a:solidFill>
                <a:latin typeface="Arial"/>
                <a:ea typeface="Arial"/>
                <a:cs typeface="Arial"/>
                <a:sym typeface="Arial"/>
              </a:rPr>
              <a:t>here they are…</a:t>
            </a:r>
          </a:p>
          <a:p>
            <a:pPr>
              <a:spcBef>
                <a:spcPts val="225"/>
              </a:spcBef>
              <a:spcAft>
                <a:spcPts val="225"/>
              </a:spcAft>
              <a:buClr>
                <a:srgbClr val="606060"/>
              </a:buClr>
            </a:pPr>
            <a:endParaRPr lang="en-US" b="0" dirty="0" smtClean="0"/>
          </a:p>
          <a:p>
            <a:pPr>
              <a:spcBef>
                <a:spcPts val="225"/>
              </a:spcBef>
              <a:spcAft>
                <a:spcPts val="225"/>
              </a:spcAft>
              <a:buClr>
                <a:srgbClr val="606060"/>
              </a:buClr>
            </a:pPr>
            <a:r>
              <a:rPr lang="en-US" b="1" dirty="0" smtClean="0"/>
              <a:t>Guided reading</a:t>
            </a:r>
          </a:p>
          <a:p>
            <a:pPr>
              <a:spcBef>
                <a:spcPts val="225"/>
              </a:spcBef>
              <a:spcAft>
                <a:spcPts val="225"/>
              </a:spcAft>
              <a:buClr>
                <a:srgbClr val="606060"/>
              </a:buClr>
            </a:pPr>
            <a:r>
              <a:rPr lang="en-US" b="1" dirty="0" smtClean="0"/>
              <a:t>Accountable Independent reading</a:t>
            </a:r>
          </a:p>
          <a:p>
            <a:pPr>
              <a:spcBef>
                <a:spcPts val="225"/>
              </a:spcBef>
              <a:spcAft>
                <a:spcPts val="225"/>
              </a:spcAft>
              <a:buClr>
                <a:srgbClr val="606060"/>
              </a:buClr>
            </a:pPr>
            <a:r>
              <a:rPr lang="en-US" b="1" dirty="0" smtClean="0"/>
              <a:t>Enrichment </a:t>
            </a:r>
          </a:p>
          <a:p>
            <a:pPr>
              <a:spcBef>
                <a:spcPts val="225"/>
              </a:spcBef>
              <a:spcAft>
                <a:spcPts val="225"/>
              </a:spcAft>
              <a:buClr>
                <a:srgbClr val="606060"/>
              </a:buClr>
            </a:pPr>
            <a:r>
              <a:rPr lang="en-US" b="1" dirty="0" smtClean="0"/>
              <a:t>Writers Workshop (recommendation no more than 2 days a week k-2)</a:t>
            </a:r>
          </a:p>
          <a:p>
            <a:pPr marL="0" indent="0">
              <a:buFontTx/>
              <a:buNone/>
            </a:pPr>
            <a:endParaRPr lang="en-US" altLang="en-US" sz="1400" b="1" dirty="0" smtClean="0">
              <a:solidFill>
                <a:schemeClr val="bg1"/>
              </a:solidFill>
            </a:endParaRPr>
          </a:p>
          <a:p>
            <a:pPr marL="0" indent="0">
              <a:buFontTx/>
              <a:buNone/>
            </a:pPr>
            <a:r>
              <a:rPr lang="en-US" altLang="en-US" sz="1400" b="1" dirty="0" smtClean="0">
                <a:solidFill>
                  <a:schemeClr val="bg1"/>
                </a:solidFill>
              </a:rPr>
              <a:t>dependent Reading:</a:t>
            </a:r>
            <a:endParaRPr lang="en-US" altLang="en-US" b="1" dirty="0" smtClean="0"/>
          </a:p>
          <a:p>
            <a:pPr>
              <a:buFont typeface="Arial" panose="020B0604020202020204" pitchFamily="34" charset="0"/>
              <a:buChar char="•"/>
            </a:pPr>
            <a:r>
              <a:rPr lang="en-US" altLang="en-US" sz="1200" b="1" dirty="0" smtClean="0"/>
              <a:t>Choice and volume of reading</a:t>
            </a:r>
          </a:p>
          <a:p>
            <a:pPr>
              <a:buFont typeface="Arial" panose="020B0604020202020204" pitchFamily="34" charset="0"/>
              <a:buChar char="•"/>
            </a:pPr>
            <a:endParaRPr lang="en-US" altLang="en-US" sz="1200" b="1" dirty="0" smtClean="0"/>
          </a:p>
          <a:p>
            <a:pPr>
              <a:buFont typeface="Arial" panose="020B0604020202020204" pitchFamily="34" charset="0"/>
              <a:buChar char="•"/>
            </a:pPr>
            <a:r>
              <a:rPr lang="en-US" altLang="en-US" sz="1200" b="1" dirty="0" smtClean="0"/>
              <a:t>Apply decoding and comprehension  skills</a:t>
            </a:r>
          </a:p>
          <a:p>
            <a:pPr>
              <a:buFont typeface="Arial" panose="020B0604020202020204" pitchFamily="34" charset="0"/>
              <a:buChar char="•"/>
            </a:pPr>
            <a:endParaRPr lang="en-US" altLang="en-US" sz="1200" b="1" dirty="0" smtClean="0"/>
          </a:p>
          <a:p>
            <a:pPr>
              <a:buFont typeface="Arial" panose="020B0604020202020204" pitchFamily="34" charset="0"/>
              <a:buChar char="•"/>
            </a:pPr>
            <a:r>
              <a:rPr lang="en-US" altLang="en-US" sz="1200" b="1" dirty="0" smtClean="0"/>
              <a:t>Opportuty for additional support</a:t>
            </a: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42950" indent="-285750">
              <a:spcBef>
                <a:spcPct val="30000"/>
              </a:spcBef>
              <a:defRPr sz="1400">
                <a:solidFill>
                  <a:schemeClr val="tx1"/>
                </a:solidFill>
                <a:latin typeface="Calibri" panose="020F0502020204030204" pitchFamily="34" charset="0"/>
              </a:defRPr>
            </a:lvl2pPr>
            <a:lvl3pPr marL="1143000" indent="-228600">
              <a:spcBef>
                <a:spcPct val="30000"/>
              </a:spcBef>
              <a:defRPr sz="1400">
                <a:solidFill>
                  <a:schemeClr val="tx1"/>
                </a:solidFill>
                <a:latin typeface="Calibri" panose="020F0502020204030204" pitchFamily="34" charset="0"/>
              </a:defRPr>
            </a:lvl3pPr>
            <a:lvl4pPr marL="1600200" indent="-228600">
              <a:spcBef>
                <a:spcPct val="30000"/>
              </a:spcBef>
              <a:defRPr sz="1400">
                <a:solidFill>
                  <a:schemeClr val="tx1"/>
                </a:solidFill>
                <a:latin typeface="Calibri" panose="020F0502020204030204" pitchFamily="34" charset="0"/>
              </a:defRPr>
            </a:lvl4pPr>
            <a:lvl5pPr marL="2057400" indent="-228600">
              <a:spcBef>
                <a:spcPct val="30000"/>
              </a:spcBef>
              <a:defRPr sz="1400">
                <a:solidFill>
                  <a:schemeClr val="tx1"/>
                </a:solidFill>
                <a:latin typeface="Calibri" panose="020F0502020204030204" pitchFamily="34" charset="0"/>
              </a:defRPr>
            </a:lvl5pPr>
            <a:lvl6pPr marL="2514600" indent="-228600" eaLnBrk="0" fontAlgn="base" hangingPunct="0">
              <a:spcBef>
                <a:spcPct val="30000"/>
              </a:spcBef>
              <a:spcAft>
                <a:spcPct val="0"/>
              </a:spcAft>
              <a:defRPr sz="1400">
                <a:solidFill>
                  <a:schemeClr val="tx1"/>
                </a:solidFill>
                <a:latin typeface="Calibri" panose="020F0502020204030204" pitchFamily="34" charset="0"/>
              </a:defRPr>
            </a:lvl6pPr>
            <a:lvl7pPr marL="2971800" indent="-228600" eaLnBrk="0" fontAlgn="base" hangingPunct="0">
              <a:spcBef>
                <a:spcPct val="30000"/>
              </a:spcBef>
              <a:spcAft>
                <a:spcPct val="0"/>
              </a:spcAft>
              <a:defRPr sz="1400">
                <a:solidFill>
                  <a:schemeClr val="tx1"/>
                </a:solidFill>
                <a:latin typeface="Calibri" panose="020F0502020204030204" pitchFamily="34" charset="0"/>
              </a:defRPr>
            </a:lvl7pPr>
            <a:lvl8pPr marL="3429000" indent="-228600" eaLnBrk="0" fontAlgn="base" hangingPunct="0">
              <a:spcBef>
                <a:spcPct val="30000"/>
              </a:spcBef>
              <a:spcAft>
                <a:spcPct val="0"/>
              </a:spcAft>
              <a:defRPr sz="1400">
                <a:solidFill>
                  <a:schemeClr val="tx1"/>
                </a:solidFill>
                <a:latin typeface="Calibri" panose="020F0502020204030204" pitchFamily="34" charset="0"/>
              </a:defRPr>
            </a:lvl8pPr>
            <a:lvl9pPr marL="3886200" indent="-228600" eaLnBrk="0" fontAlgn="base" hangingPunct="0">
              <a:spcBef>
                <a:spcPct val="30000"/>
              </a:spcBef>
              <a:spcAft>
                <a:spcPct val="0"/>
              </a:spcAft>
              <a:defRPr sz="1400">
                <a:solidFill>
                  <a:schemeClr val="tx1"/>
                </a:solidFill>
                <a:latin typeface="Calibri" panose="020F0502020204030204" pitchFamily="34" charset="0"/>
              </a:defRPr>
            </a:lvl9pPr>
          </a:lstStyle>
          <a:p>
            <a:pPr eaLnBrk="0" hangingPunct="0">
              <a:spcBef>
                <a:spcPct val="0"/>
              </a:spcBef>
            </a:pPr>
            <a:r>
              <a:rPr lang="en-US" altLang="en-US" sz="1000" dirty="0" smtClean="0">
                <a:solidFill>
                  <a:srgbClr val="000000"/>
                </a:solidFill>
                <a:latin typeface="Arial" panose="020B0604020202020204" pitchFamily="34" charset="0"/>
                <a:ea typeface="ＭＳ Ｐゴシック" panose="020B0600070205080204" pitchFamily="34" charset="-128"/>
              </a:rPr>
              <a:t>Slide </a:t>
            </a:r>
            <a:fld id="{1A205CCB-C1EF-4829-96C6-FE0F69DC5A90}" type="slidenum">
              <a:rPr lang="en-US" altLang="en-US" sz="1000" smtClean="0">
                <a:solidFill>
                  <a:srgbClr val="000000"/>
                </a:solidFill>
                <a:latin typeface="Arial" panose="020B0604020202020204" pitchFamily="34" charset="0"/>
                <a:ea typeface="ＭＳ Ｐゴシック" panose="020B0600070205080204" pitchFamily="34" charset="-128"/>
              </a:rPr>
              <a:pPr eaLnBrk="0" hangingPunct="0">
                <a:spcBef>
                  <a:spcPct val="0"/>
                </a:spcBef>
              </a:pPr>
              <a:t>11</a:t>
            </a:fld>
            <a:endParaRPr lang="en-US" altLang="en-US" sz="1000" dirty="0" smtClean="0">
              <a:solidFill>
                <a:srgbClr val="000000"/>
              </a:solidFill>
              <a:latin typeface="Arial" panose="020B0604020202020204" pitchFamily="34" charset="0"/>
              <a:ea typeface="ＭＳ Ｐゴシック" panose="020B0600070205080204" pitchFamily="34" charset="-128"/>
            </a:endParaRPr>
          </a:p>
        </p:txBody>
      </p:sp>
      <p:sp>
        <p:nvSpPr>
          <p:cNvPr id="2" name="Footer Placeholder 1"/>
          <p:cNvSpPr>
            <a:spLocks noGrp="1"/>
          </p:cNvSpPr>
          <p:nvPr>
            <p:ph type="ftr" sz="quarter" idx="4"/>
          </p:nvPr>
        </p:nvSpPr>
        <p:spPr/>
        <p:txBody>
          <a:bodyPr/>
          <a:lstStyle/>
          <a:p>
            <a:pPr>
              <a:defRPr/>
            </a:pPr>
            <a:r>
              <a:rPr lang="en-US" dirty="0" smtClean="0">
                <a:solidFill>
                  <a:srgbClr val="A69372"/>
                </a:solidFill>
              </a:rPr>
              <a:t>©2013 Core Knowledge Foundation. This work is licensed under a Creative Commons  Attribution-Noncommercial-Share Alike 3.0 Unported License.  </a:t>
            </a:r>
            <a:r>
              <a:rPr lang="en-US" dirty="0" smtClean="0">
                <a:solidFill>
                  <a:srgbClr val="A69372"/>
                </a:solidFill>
                <a:hlinkClick r:id="rId3"/>
              </a:rPr>
              <a:t>www.creativecommons.org/licenses/by-nc-sa/3.0/</a:t>
            </a:r>
            <a:endParaRPr lang="en-US" dirty="0" smtClean="0">
              <a:solidFill>
                <a:srgbClr val="A69372"/>
              </a:solidFill>
            </a:endParaRPr>
          </a:p>
        </p:txBody>
      </p:sp>
      <p:sp>
        <p:nvSpPr>
          <p:cNvPr id="52229" name="Slide Image Placeholder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Date Placeholder 2"/>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477713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dirty="0" smtClean="0"/>
              <a:t>8/24/2015</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55D476-3002-4CA3-95D9-2747238ABD46}" type="slidenum">
              <a:rPr lang="en-US" smtClean="0"/>
              <a:pPr/>
              <a:t>‹#›</a:t>
            </a:fld>
            <a:endParaRPr lang="en-US" dirty="0"/>
          </a:p>
        </p:txBody>
      </p:sp>
    </p:spTree>
    <p:extLst>
      <p:ext uri="{BB962C8B-B14F-4D97-AF65-F5344CB8AC3E}">
        <p14:creationId xmlns:p14="http://schemas.microsoft.com/office/powerpoint/2010/main" val="114653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8/24/2015</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55D476-3002-4CA3-95D9-2747238ABD46}" type="slidenum">
              <a:rPr lang="en-US" smtClean="0"/>
              <a:pPr/>
              <a:t>‹#›</a:t>
            </a:fld>
            <a:endParaRPr lang="en-US" dirty="0"/>
          </a:p>
        </p:txBody>
      </p:sp>
    </p:spTree>
    <p:extLst>
      <p:ext uri="{BB962C8B-B14F-4D97-AF65-F5344CB8AC3E}">
        <p14:creationId xmlns:p14="http://schemas.microsoft.com/office/powerpoint/2010/main" val="3740798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8/24/2015</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55D476-3002-4CA3-95D9-2747238ABD46}" type="slidenum">
              <a:rPr lang="en-US" smtClean="0"/>
              <a:pPr/>
              <a:t>‹#›</a:t>
            </a:fld>
            <a:endParaRPr lang="en-US" dirty="0"/>
          </a:p>
        </p:txBody>
      </p:sp>
    </p:spTree>
    <p:extLst>
      <p:ext uri="{BB962C8B-B14F-4D97-AF65-F5344CB8AC3E}">
        <p14:creationId xmlns:p14="http://schemas.microsoft.com/office/powerpoint/2010/main" val="1952400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ext one colum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00" y="6500815"/>
            <a:ext cx="424102" cy="320040"/>
          </a:xfrm>
          <a:prstGeom prst="rect">
            <a:avLst/>
          </a:prstGeom>
        </p:spPr>
      </p:pic>
    </p:spTree>
    <p:extLst>
      <p:ext uri="{BB962C8B-B14F-4D97-AF65-F5344CB8AC3E}">
        <p14:creationId xmlns:p14="http://schemas.microsoft.com/office/powerpoint/2010/main" val="205460633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457200" y="274637"/>
            <a:ext cx="8229600" cy="1143200"/>
          </a:xfrm>
          <a:prstGeom prst="rect">
            <a:avLst/>
          </a:prstGeom>
          <a:noFill/>
          <a:ln>
            <a:noFill/>
          </a:ln>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 name="Shape 13"/>
          <p:cNvSpPr txBox="1">
            <a:spLocks noGrp="1"/>
          </p:cNvSpPr>
          <p:nvPr>
            <p:ph type="body" idx="1"/>
          </p:nvPr>
        </p:nvSpPr>
        <p:spPr>
          <a:xfrm>
            <a:off x="457200" y="1600200"/>
            <a:ext cx="8229600" cy="4967597"/>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1066859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8/24/2015</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55D476-3002-4CA3-95D9-2747238ABD46}" type="slidenum">
              <a:rPr lang="en-US" smtClean="0"/>
              <a:pPr/>
              <a:t>‹#›</a:t>
            </a:fld>
            <a:endParaRPr lang="en-US" dirty="0"/>
          </a:p>
        </p:txBody>
      </p:sp>
    </p:spTree>
    <p:extLst>
      <p:ext uri="{BB962C8B-B14F-4D97-AF65-F5344CB8AC3E}">
        <p14:creationId xmlns:p14="http://schemas.microsoft.com/office/powerpoint/2010/main" val="3597028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dirty="0" smtClean="0"/>
              <a:t>8/24/2015</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55D476-3002-4CA3-95D9-2747238ABD46}" type="slidenum">
              <a:rPr lang="en-US" smtClean="0"/>
              <a:pPr/>
              <a:t>‹#›</a:t>
            </a:fld>
            <a:endParaRPr lang="en-US" dirty="0"/>
          </a:p>
        </p:txBody>
      </p:sp>
    </p:spTree>
    <p:extLst>
      <p:ext uri="{BB962C8B-B14F-4D97-AF65-F5344CB8AC3E}">
        <p14:creationId xmlns:p14="http://schemas.microsoft.com/office/powerpoint/2010/main" val="2632658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dirty="0" smtClean="0"/>
              <a:t>8/24/2015</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55D476-3002-4CA3-95D9-2747238ABD46}" type="slidenum">
              <a:rPr lang="en-US" smtClean="0"/>
              <a:pPr/>
              <a:t>‹#›</a:t>
            </a:fld>
            <a:endParaRPr lang="en-US" dirty="0"/>
          </a:p>
        </p:txBody>
      </p:sp>
    </p:spTree>
    <p:extLst>
      <p:ext uri="{BB962C8B-B14F-4D97-AF65-F5344CB8AC3E}">
        <p14:creationId xmlns:p14="http://schemas.microsoft.com/office/powerpoint/2010/main" val="2775081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dirty="0" smtClean="0"/>
              <a:t>8/24/2015</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B55D476-3002-4CA3-95D9-2747238ABD46}" type="slidenum">
              <a:rPr lang="en-US" smtClean="0"/>
              <a:pPr/>
              <a:t>‹#›</a:t>
            </a:fld>
            <a:endParaRPr lang="en-US" dirty="0"/>
          </a:p>
        </p:txBody>
      </p:sp>
    </p:spTree>
    <p:extLst>
      <p:ext uri="{BB962C8B-B14F-4D97-AF65-F5344CB8AC3E}">
        <p14:creationId xmlns:p14="http://schemas.microsoft.com/office/powerpoint/2010/main" val="3369461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dirty="0" smtClean="0"/>
              <a:t>8/24/2015</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55D476-3002-4CA3-95D9-2747238ABD46}" type="slidenum">
              <a:rPr lang="en-US" smtClean="0"/>
              <a:pPr/>
              <a:t>‹#›</a:t>
            </a:fld>
            <a:endParaRPr lang="en-US" dirty="0"/>
          </a:p>
        </p:txBody>
      </p:sp>
    </p:spTree>
    <p:extLst>
      <p:ext uri="{BB962C8B-B14F-4D97-AF65-F5344CB8AC3E}">
        <p14:creationId xmlns:p14="http://schemas.microsoft.com/office/powerpoint/2010/main" val="1716039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8/24/2015</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B55D476-3002-4CA3-95D9-2747238ABD46}" type="slidenum">
              <a:rPr lang="en-US" smtClean="0"/>
              <a:pPr/>
              <a:t>‹#›</a:t>
            </a:fld>
            <a:endParaRPr lang="en-US" dirty="0"/>
          </a:p>
        </p:txBody>
      </p:sp>
    </p:spTree>
    <p:extLst>
      <p:ext uri="{BB962C8B-B14F-4D97-AF65-F5344CB8AC3E}">
        <p14:creationId xmlns:p14="http://schemas.microsoft.com/office/powerpoint/2010/main" val="2721501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t>8/24/2015</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55D476-3002-4CA3-95D9-2747238ABD46}" type="slidenum">
              <a:rPr lang="en-US" smtClean="0"/>
              <a:pPr/>
              <a:t>‹#›</a:t>
            </a:fld>
            <a:endParaRPr lang="en-US" dirty="0"/>
          </a:p>
        </p:txBody>
      </p:sp>
    </p:spTree>
    <p:extLst>
      <p:ext uri="{BB962C8B-B14F-4D97-AF65-F5344CB8AC3E}">
        <p14:creationId xmlns:p14="http://schemas.microsoft.com/office/powerpoint/2010/main" val="375051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t>8/24/2015</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55D476-3002-4CA3-95D9-2747238ABD46}" type="slidenum">
              <a:rPr lang="en-US" smtClean="0"/>
              <a:pPr/>
              <a:t>‹#›</a:t>
            </a:fld>
            <a:endParaRPr lang="en-US" dirty="0"/>
          </a:p>
        </p:txBody>
      </p:sp>
    </p:spTree>
    <p:extLst>
      <p:ext uri="{BB962C8B-B14F-4D97-AF65-F5344CB8AC3E}">
        <p14:creationId xmlns:p14="http://schemas.microsoft.com/office/powerpoint/2010/main" val="4279156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smtClean="0"/>
              <a:t>8/24/2015</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B55D476-3002-4CA3-95D9-2747238ABD46}" type="slidenum">
              <a:rPr lang="en-US" smtClean="0"/>
              <a:pPr/>
              <a:t>‹#›</a:t>
            </a:fld>
            <a:endParaRPr lang="en-US" dirty="0"/>
          </a:p>
        </p:txBody>
      </p:sp>
    </p:spTree>
    <p:extLst>
      <p:ext uri="{BB962C8B-B14F-4D97-AF65-F5344CB8AC3E}">
        <p14:creationId xmlns:p14="http://schemas.microsoft.com/office/powerpoint/2010/main" val="331142165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793" r:id="rId12"/>
    <p:sldLayoutId id="2147483807" r:id="rId13"/>
  </p:sldLayoutIdLst>
  <p:hf sldNum="0"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2.WMF"/><Relationship Id="rId5" Type="http://schemas.openxmlformats.org/officeDocument/2006/relationships/image" Target="../media/image19.tiff"/><Relationship Id="rId4" Type="http://schemas.openxmlformats.org/officeDocument/2006/relationships/image" Target="../media/image18.tiff"/></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3.tiff"/><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75.jpeg"/><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1.tiff"/><Relationship Id="rId4" Type="http://schemas.openxmlformats.org/officeDocument/2006/relationships/image" Target="../media/image20.tiff"/></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9.tiff"/><Relationship Id="rId4"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991600" cy="1828800"/>
          </a:xfrm>
          <a:solidFill>
            <a:schemeClr val="bg1"/>
          </a:solidFill>
          <a:ln w="76200">
            <a:solidFill>
              <a:srgbClr val="7030A0"/>
            </a:solidFill>
          </a:ln>
        </p:spPr>
        <p:txBody>
          <a:bodyPr>
            <a:normAutofit fontScale="90000"/>
          </a:bodyPr>
          <a:lstStyle/>
          <a:p>
            <a:pPr algn="ctr"/>
            <a:r>
              <a:rPr lang="en-US" sz="3100" b="1" dirty="0" smtClean="0">
                <a:latin typeface="Georgia" pitchFamily="18" charset="0"/>
              </a:rPr>
              <a:t/>
            </a:r>
            <a:br>
              <a:rPr lang="en-US" sz="3100" b="1" dirty="0" smtClean="0">
                <a:latin typeface="Georgia" pitchFamily="18" charset="0"/>
              </a:rPr>
            </a:br>
            <a:r>
              <a:rPr lang="en-US" sz="2900" b="1" dirty="0" smtClean="0">
                <a:solidFill>
                  <a:srgbClr val="7030A0"/>
                </a:solidFill>
                <a:latin typeface="Georgia" pitchFamily="18" charset="0"/>
              </a:rPr>
              <a:t>Providing </a:t>
            </a:r>
            <a:r>
              <a:rPr lang="en-US" sz="2900" b="1" dirty="0">
                <a:solidFill>
                  <a:srgbClr val="7030A0"/>
                </a:solidFill>
                <a:latin typeface="Georgia" pitchFamily="18" charset="0"/>
              </a:rPr>
              <a:t>Tailored K-5 </a:t>
            </a:r>
            <a:r>
              <a:rPr lang="en-US" sz="2900" b="1" dirty="0" smtClean="0">
                <a:solidFill>
                  <a:srgbClr val="7030A0"/>
                </a:solidFill>
                <a:latin typeface="Georgia" pitchFamily="18" charset="0"/>
              </a:rPr>
              <a:t>Reading Instruction</a:t>
            </a:r>
            <a:br>
              <a:rPr lang="en-US" sz="2900" b="1" dirty="0" smtClean="0">
                <a:solidFill>
                  <a:srgbClr val="7030A0"/>
                </a:solidFill>
                <a:latin typeface="Georgia" pitchFamily="18" charset="0"/>
              </a:rPr>
            </a:br>
            <a:r>
              <a:rPr lang="en-US" sz="2900" b="1" dirty="0" smtClean="0">
                <a:solidFill>
                  <a:srgbClr val="7030A0"/>
                </a:solidFill>
                <a:latin typeface="Georgia" pitchFamily="18" charset="0"/>
              </a:rPr>
              <a:t> Using  the Core Knowledge Language Arts  (CKLA) </a:t>
            </a:r>
            <a:r>
              <a:rPr lang="en-US" sz="2900" b="1" dirty="0">
                <a:solidFill>
                  <a:srgbClr val="7030A0"/>
                </a:solidFill>
                <a:latin typeface="Georgia" pitchFamily="18" charset="0"/>
              </a:rPr>
              <a:t/>
            </a:r>
            <a:br>
              <a:rPr lang="en-US" sz="2900" b="1" dirty="0">
                <a:solidFill>
                  <a:srgbClr val="7030A0"/>
                </a:solidFill>
                <a:latin typeface="Georgia" pitchFamily="18" charset="0"/>
              </a:rPr>
            </a:br>
            <a:r>
              <a:rPr lang="en-US" sz="2900" b="1" dirty="0" smtClean="0">
                <a:solidFill>
                  <a:srgbClr val="7030A0"/>
                </a:solidFill>
                <a:latin typeface="Georgia" pitchFamily="18" charset="0"/>
              </a:rPr>
              <a:t>Assessment </a:t>
            </a:r>
            <a:r>
              <a:rPr lang="en-US" sz="2900" b="1" dirty="0">
                <a:solidFill>
                  <a:srgbClr val="7030A0"/>
                </a:solidFill>
                <a:latin typeface="Georgia" pitchFamily="18" charset="0"/>
              </a:rPr>
              <a:t>and Remediation </a:t>
            </a:r>
            <a:r>
              <a:rPr lang="en-US" sz="2900" b="1" dirty="0" smtClean="0">
                <a:solidFill>
                  <a:srgbClr val="7030A0"/>
                </a:solidFill>
                <a:latin typeface="Georgia" pitchFamily="18" charset="0"/>
              </a:rPr>
              <a:t>Guide (ARG</a:t>
            </a:r>
            <a:r>
              <a:rPr lang="en-US" sz="2900" b="1" dirty="0">
                <a:solidFill>
                  <a:srgbClr val="7030A0"/>
                </a:solidFill>
                <a:latin typeface="Georgia" pitchFamily="18" charset="0"/>
              </a:rPr>
              <a:t>)</a:t>
            </a:r>
            <a:r>
              <a:rPr lang="en-US" sz="2000" b="1" dirty="0">
                <a:solidFill>
                  <a:schemeClr val="bg1"/>
                </a:solidFill>
                <a:effectLst>
                  <a:outerShdw blurRad="38100" dist="38100" dir="2700000" algn="tl">
                    <a:srgbClr val="000000">
                      <a:alpha val="43137"/>
                    </a:srgbClr>
                  </a:outerShdw>
                </a:effectLst>
                <a:latin typeface="Georgia" pitchFamily="18" charset="0"/>
              </a:rPr>
              <a:t/>
            </a:r>
            <a:br>
              <a:rPr lang="en-US" sz="2000" b="1" dirty="0">
                <a:solidFill>
                  <a:schemeClr val="bg1"/>
                </a:solidFill>
                <a:effectLst>
                  <a:outerShdw blurRad="38100" dist="38100" dir="2700000" algn="tl">
                    <a:srgbClr val="000000">
                      <a:alpha val="43137"/>
                    </a:srgbClr>
                  </a:outerShdw>
                </a:effectLst>
                <a:latin typeface="Georgia" pitchFamily="18" charset="0"/>
              </a:rPr>
            </a:b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47800" y="2398491"/>
            <a:ext cx="6248400" cy="4351338"/>
          </a:xfrm>
          <a:ln w="38100">
            <a:solidFill>
              <a:srgbClr val="7030A0"/>
            </a:solidFill>
          </a:ln>
          <a:scene3d>
            <a:camera prst="orthographicFront"/>
            <a:lightRig rig="threePt" dir="t"/>
          </a:scene3d>
          <a:sp3d>
            <a:bevelT/>
          </a:sp3d>
        </p:spPr>
      </p:pic>
      <p:sp>
        <p:nvSpPr>
          <p:cNvPr id="4" name="Date Placeholder 3"/>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17099700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905000" y="152400"/>
            <a:ext cx="5943600" cy="1066800"/>
          </a:xfrm>
          <a:solidFill>
            <a:schemeClr val="bg1"/>
          </a:solidFill>
          <a:ln w="38100">
            <a:solidFill>
              <a:srgbClr val="7030A0"/>
            </a:solidFill>
          </a:ln>
        </p:spPr>
        <p:txBody>
          <a:bodyPr>
            <a:normAutofit/>
          </a:bodyPr>
          <a:lstStyle/>
          <a:p>
            <a:pPr algn="ctr"/>
            <a:r>
              <a:rPr lang="en-US" altLang="en-US" b="1" dirty="0" smtClean="0"/>
              <a:t>Pillar 2: The Skills Strand</a:t>
            </a:r>
            <a:br>
              <a:rPr lang="en-US" altLang="en-US" b="1" dirty="0" smtClean="0"/>
            </a:br>
            <a:r>
              <a:rPr lang="en-US" altLang="en-US" sz="2200" b="1" dirty="0" smtClean="0">
                <a:solidFill>
                  <a:srgbClr val="C00000"/>
                </a:solidFill>
              </a:rPr>
              <a:t>(Foundation Skills)</a:t>
            </a:r>
            <a:r>
              <a:rPr lang="en-US" altLang="en-US" b="1" dirty="0" smtClean="0"/>
              <a:t/>
            </a:r>
            <a:br>
              <a:rPr lang="en-US" altLang="en-US" b="1" dirty="0" smtClean="0"/>
            </a:br>
            <a:endParaRPr lang="en-US" altLang="en-US" sz="1600" b="1" dirty="0" smtClean="0"/>
          </a:p>
        </p:txBody>
      </p:sp>
      <p:sp>
        <p:nvSpPr>
          <p:cNvPr id="45059" name="Content Placeholder 3"/>
          <p:cNvSpPr>
            <a:spLocks noGrp="1"/>
          </p:cNvSpPr>
          <p:nvPr>
            <p:ph sz="half" idx="1"/>
          </p:nvPr>
        </p:nvSpPr>
        <p:spPr>
          <a:xfrm>
            <a:off x="3581401" y="1828800"/>
            <a:ext cx="5562599" cy="4892675"/>
          </a:xfrm>
        </p:spPr>
        <p:txBody>
          <a:bodyPr>
            <a:normAutofit/>
          </a:bodyPr>
          <a:lstStyle/>
          <a:p>
            <a:pPr marL="0" indent="0">
              <a:buFontTx/>
              <a:buNone/>
            </a:pPr>
            <a:endParaRPr lang="en-US" altLang="en-US" dirty="0" smtClean="0"/>
          </a:p>
          <a:p>
            <a:pPr marL="0" indent="0">
              <a:buFontTx/>
              <a:buNone/>
            </a:pPr>
            <a:endParaRPr lang="en-US" altLang="en-US" dirty="0" smtClean="0"/>
          </a:p>
        </p:txBody>
      </p:sp>
      <p:sp>
        <p:nvSpPr>
          <p:cNvPr id="5" name="Date Placeholder 4"/>
          <p:cNvSpPr>
            <a:spLocks noGrp="1"/>
          </p:cNvSpPr>
          <p:nvPr>
            <p:ph type="dt" sz="half" idx="10"/>
          </p:nvPr>
        </p:nvSpPr>
        <p:spPr/>
        <p:txBody>
          <a:bodyPr/>
          <a:lstStyle/>
          <a:p>
            <a:r>
              <a:rPr lang="en-US" dirty="0" smtClean="0"/>
              <a:t>8/24/2015</a:t>
            </a:r>
            <a:endParaRPr lang="en-US" dirty="0"/>
          </a:p>
        </p:txBody>
      </p:sp>
      <p:pic>
        <p:nvPicPr>
          <p:cNvPr id="45061" name="Picture 2" descr="\\ckf-fm01\home$\awiggins\Downloads\MP9003058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059" y="2368020"/>
            <a:ext cx="1525059" cy="448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ectangle 8"/>
          <p:cNvSpPr txBox="1">
            <a:spLocks noChangeArrowheads="1"/>
          </p:cNvSpPr>
          <p:nvPr/>
        </p:nvSpPr>
        <p:spPr bwMode="auto">
          <a:xfrm>
            <a:off x="7010400" y="6557963"/>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C6B25690-879E-49FF-9979-272E86090D8D}" type="slidenum">
              <a:rPr lang="en-US" altLang="en-US" sz="1400">
                <a:solidFill>
                  <a:srgbClr val="FFFFFF"/>
                </a:solidFill>
                <a:latin typeface="CartoGothic Std"/>
                <a:ea typeface="ＭＳ Ｐゴシック" panose="020B0600070205080204" pitchFamily="34" charset="-128"/>
              </a:rPr>
              <a:pPr algn="r" eaLnBrk="1" hangingPunct="1">
                <a:spcBef>
                  <a:spcPct val="0"/>
                </a:spcBef>
                <a:buFontTx/>
                <a:buNone/>
              </a:pPr>
              <a:t>10</a:t>
            </a:fld>
            <a:endParaRPr lang="en-US" altLang="en-US" sz="1400" dirty="0">
              <a:solidFill>
                <a:srgbClr val="FFFFFF"/>
              </a:solidFill>
              <a:latin typeface="CartoGothic Std"/>
              <a:ea typeface="ＭＳ Ｐゴシック" panose="020B0600070205080204" pitchFamily="34" charset="-128"/>
            </a:endParaRPr>
          </a:p>
        </p:txBody>
      </p:sp>
      <p:pic>
        <p:nvPicPr>
          <p:cNvPr id="45064" name="Picture 2" descr="\\ckf-fm01\home$\awiggins\Downloads\MP9003058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594" y="2096028"/>
            <a:ext cx="1533526"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508434"/>
            <a:ext cx="9144001" cy="8698535"/>
          </a:xfrm>
          <a:prstGeom prst="rect">
            <a:avLst/>
          </a:prstGeom>
          <a:solidFill>
            <a:schemeClr val="tx1"/>
          </a:solidFill>
          <a:ln>
            <a:solidFill>
              <a:schemeClr val="bg1"/>
            </a:solidFill>
          </a:ln>
        </p:spPr>
        <p:txBody>
          <a:bodyPr wrap="square">
            <a:spAutoFit/>
          </a:bodyPr>
          <a:lstStyle/>
          <a:p>
            <a:pPr lvl="7"/>
            <a:endParaRPr lang="en-US" sz="2100" b="1" i="1" dirty="0" smtClean="0">
              <a:solidFill>
                <a:schemeClr val="bg1"/>
              </a:solidFill>
            </a:endParaRPr>
          </a:p>
          <a:p>
            <a:pPr lvl="7"/>
            <a:endParaRPr lang="en-US" sz="2100" b="1" i="1" dirty="0" smtClean="0">
              <a:solidFill>
                <a:schemeClr val="bg1"/>
              </a:solidFill>
            </a:endParaRPr>
          </a:p>
          <a:p>
            <a:pPr lvl="7"/>
            <a:endParaRPr lang="en-US" sz="2100" b="1" i="1" dirty="0">
              <a:solidFill>
                <a:schemeClr val="bg1"/>
              </a:solidFill>
            </a:endParaRPr>
          </a:p>
          <a:p>
            <a:pPr lvl="7"/>
            <a:r>
              <a:rPr lang="en-US" sz="2400" b="1" i="1" dirty="0" smtClean="0">
                <a:solidFill>
                  <a:schemeClr val="bg1"/>
                </a:solidFill>
              </a:rPr>
              <a:t>“While there are many competencies required to be a successful reader able to comprehend, analyze, and synthesize what one reads, </a:t>
            </a:r>
            <a:r>
              <a:rPr lang="en-US" sz="2800" b="1" i="1" dirty="0" smtClean="0">
                <a:solidFill>
                  <a:srgbClr val="FF0000"/>
                </a:solidFill>
              </a:rPr>
              <a:t>one of the key prerequisite components is the ability to automatically apply knowledge of the English letter-sound correspondences when reading unfamiliar text.”</a:t>
            </a:r>
          </a:p>
          <a:p>
            <a:pPr lvl="7"/>
            <a:endParaRPr lang="en-US" sz="1200" b="1" i="1" u="sng" dirty="0">
              <a:solidFill>
                <a:schemeClr val="bg1"/>
              </a:solidFill>
            </a:endParaRPr>
          </a:p>
          <a:p>
            <a:pPr lvl="7"/>
            <a:r>
              <a:rPr lang="en-US" sz="1200" b="1" i="1" dirty="0" smtClean="0">
                <a:solidFill>
                  <a:schemeClr val="bg1"/>
                </a:solidFill>
              </a:rPr>
              <a:t>ARG</a:t>
            </a:r>
          </a:p>
          <a:p>
            <a:endParaRPr lang="en-US" sz="2100" b="1" i="1" u="sng" dirty="0">
              <a:solidFill>
                <a:schemeClr val="bg1"/>
              </a:solidFill>
            </a:endParaRPr>
          </a:p>
          <a:p>
            <a:endParaRPr lang="en-US" sz="2100" b="1" i="1" u="sng" dirty="0" smtClean="0">
              <a:solidFill>
                <a:schemeClr val="bg1"/>
              </a:solidFill>
            </a:endParaRPr>
          </a:p>
          <a:p>
            <a:endParaRPr lang="en-US" sz="2100" b="1" i="1" u="sng" dirty="0">
              <a:solidFill>
                <a:schemeClr val="bg1"/>
              </a:solidFill>
            </a:endParaRPr>
          </a:p>
          <a:p>
            <a:endParaRPr lang="en-US" sz="2100" b="1" i="1" u="sng" dirty="0" smtClean="0">
              <a:solidFill>
                <a:schemeClr val="bg1"/>
              </a:solidFill>
            </a:endParaRPr>
          </a:p>
          <a:p>
            <a:endParaRPr lang="en-US" sz="2100" b="1" i="1" u="sng" dirty="0">
              <a:solidFill>
                <a:schemeClr val="bg1"/>
              </a:solidFill>
            </a:endParaRPr>
          </a:p>
          <a:p>
            <a:endParaRPr lang="en-US" sz="2100" b="1" i="1" u="sng" dirty="0" smtClean="0">
              <a:solidFill>
                <a:schemeClr val="bg1"/>
              </a:solidFill>
            </a:endParaRPr>
          </a:p>
          <a:p>
            <a:endParaRPr lang="en-US" sz="2100" b="1" i="1" u="sng" dirty="0">
              <a:solidFill>
                <a:schemeClr val="bg1"/>
              </a:solidFill>
            </a:endParaRPr>
          </a:p>
          <a:p>
            <a:endParaRPr lang="en-US" sz="2100" b="1" i="1" u="sng" dirty="0" smtClean="0">
              <a:solidFill>
                <a:schemeClr val="bg1"/>
              </a:solidFill>
            </a:endParaRPr>
          </a:p>
          <a:p>
            <a:endParaRPr lang="en-US" sz="2100" b="1" i="1" u="sng" dirty="0">
              <a:solidFill>
                <a:schemeClr val="bg1"/>
              </a:solidFill>
            </a:endParaRPr>
          </a:p>
          <a:p>
            <a:endParaRPr lang="en-US" sz="2100" b="1" i="1" u="sng" dirty="0" smtClean="0">
              <a:solidFill>
                <a:schemeClr val="bg1"/>
              </a:solidFill>
            </a:endParaRPr>
          </a:p>
          <a:p>
            <a:endParaRPr lang="en-US" sz="2100" b="1" i="1" u="sng" dirty="0">
              <a:solidFill>
                <a:schemeClr val="bg1"/>
              </a:solidFill>
            </a:endParaRPr>
          </a:p>
          <a:p>
            <a:endParaRPr lang="en-US" sz="2100" b="1" i="1" u="sng" dirty="0">
              <a:solidFill>
                <a:schemeClr val="bg1"/>
              </a:solidFill>
            </a:endParaRPr>
          </a:p>
          <a:p>
            <a:r>
              <a:rPr lang="en-US" sz="825" i="1" dirty="0">
                <a:solidFill>
                  <a:schemeClr val="bg1"/>
                </a:solidFill>
              </a:rPr>
              <a:t>A&amp;R Guides </a:t>
            </a:r>
          </a:p>
        </p:txBody>
      </p:sp>
      <p:pic>
        <p:nvPicPr>
          <p:cNvPr id="9" name="Picture 2" descr="\\ckf-fm01\home$\awiggins\Downloads\MP9003058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726" y="2530237"/>
            <a:ext cx="1525059" cy="476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kf-fm01\home$\awiggins\Downloads\MP9003058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511187"/>
            <a:ext cx="1525059" cy="468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Grade 1.tif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6799">
            <a:off x="930286" y="155861"/>
            <a:ext cx="1454127" cy="1122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Grade K.tif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90160">
            <a:off x="7158511" y="146934"/>
            <a:ext cx="1380177" cy="1023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0687" y="1768123"/>
            <a:ext cx="1427986" cy="65581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5569" y="6028446"/>
            <a:ext cx="1427986" cy="655810"/>
          </a:xfrm>
          <a:prstGeom prst="rect">
            <a:avLst/>
          </a:prstGeom>
        </p:spPr>
      </p:pic>
    </p:spTree>
    <p:extLst>
      <p:ext uri="{BB962C8B-B14F-4D97-AF65-F5344CB8AC3E}">
        <p14:creationId xmlns:p14="http://schemas.microsoft.com/office/powerpoint/2010/main" val="207082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752600" y="152400"/>
            <a:ext cx="6324600" cy="914400"/>
          </a:xfrm>
          <a:solidFill>
            <a:schemeClr val="bg1"/>
          </a:solidFill>
          <a:ln w="38100">
            <a:solidFill>
              <a:srgbClr val="7030A0"/>
            </a:solidFill>
          </a:ln>
        </p:spPr>
        <p:txBody>
          <a:bodyPr>
            <a:normAutofit/>
          </a:bodyPr>
          <a:lstStyle/>
          <a:p>
            <a:pPr algn="ctr"/>
            <a:r>
              <a:rPr lang="en-US" altLang="en-US" sz="3600" b="1" dirty="0" smtClean="0"/>
              <a:t>Pillar 3:Additional Support</a:t>
            </a:r>
            <a:endParaRPr lang="en-US" sz="3600" b="1" dirty="0"/>
          </a:p>
        </p:txBody>
      </p:sp>
      <p:sp>
        <p:nvSpPr>
          <p:cNvPr id="51203" name="Content Placeholder 3"/>
          <p:cNvSpPr>
            <a:spLocks noGrp="1"/>
          </p:cNvSpPr>
          <p:nvPr>
            <p:ph sz="half" idx="1"/>
          </p:nvPr>
        </p:nvSpPr>
        <p:spPr>
          <a:xfrm>
            <a:off x="1" y="1371600"/>
            <a:ext cx="9144000" cy="5483225"/>
          </a:xfrm>
          <a:solidFill>
            <a:schemeClr val="tx1"/>
          </a:solidFill>
        </p:spPr>
        <p:txBody>
          <a:bodyPr>
            <a:normAutofit/>
          </a:bodyPr>
          <a:lstStyle/>
          <a:p>
            <a:pPr marL="0" indent="0" algn="ctr">
              <a:buFontTx/>
              <a:buNone/>
            </a:pPr>
            <a:r>
              <a:rPr lang="en-US" sz="3200" b="1" dirty="0" smtClean="0">
                <a:solidFill>
                  <a:schemeClr val="bg1"/>
                </a:solidFill>
              </a:rPr>
              <a:t>Dynamic time to meet needs of all students and round out  curriculum</a:t>
            </a:r>
            <a:endParaRPr lang="en-US" altLang="en-US" sz="2800" b="1" dirty="0">
              <a:solidFill>
                <a:schemeClr val="bg1"/>
              </a:solidFill>
            </a:endParaRPr>
          </a:p>
          <a:p>
            <a:pPr marL="2400300" lvl="7" indent="0">
              <a:spcBef>
                <a:spcPts val="225"/>
              </a:spcBef>
              <a:spcAft>
                <a:spcPts val="225"/>
              </a:spcAft>
              <a:buClr>
                <a:srgbClr val="606060"/>
              </a:buClr>
              <a:buNone/>
            </a:pPr>
            <a:r>
              <a:rPr lang="en-US" sz="3200" b="1" dirty="0" smtClean="0">
                <a:solidFill>
                  <a:schemeClr val="bg1"/>
                </a:solidFill>
              </a:rPr>
              <a:t>	    </a:t>
            </a:r>
          </a:p>
          <a:p>
            <a:pPr marL="2400300" lvl="7" indent="0">
              <a:spcBef>
                <a:spcPts val="225"/>
              </a:spcBef>
              <a:spcAft>
                <a:spcPts val="225"/>
              </a:spcAft>
              <a:buClr>
                <a:srgbClr val="606060"/>
              </a:buClr>
              <a:buNone/>
            </a:pPr>
            <a:r>
              <a:rPr lang="en-US" sz="3200" b="1" dirty="0">
                <a:solidFill>
                  <a:schemeClr val="bg1"/>
                </a:solidFill>
              </a:rPr>
              <a:t>	</a:t>
            </a:r>
            <a:r>
              <a:rPr lang="en-US" sz="3200" b="1" dirty="0" smtClean="0">
                <a:solidFill>
                  <a:schemeClr val="bg1"/>
                </a:solidFill>
              </a:rPr>
              <a:t>	</a:t>
            </a:r>
            <a:r>
              <a:rPr lang="en-US" sz="4000" b="1" dirty="0" smtClean="0">
                <a:solidFill>
                  <a:srgbClr val="FF0000"/>
                </a:solidFill>
              </a:rPr>
              <a:t>Targeted Instruction:</a:t>
            </a:r>
          </a:p>
          <a:p>
            <a:pPr marL="2743200" lvl="8" indent="0">
              <a:spcBef>
                <a:spcPts val="225"/>
              </a:spcBef>
              <a:spcAft>
                <a:spcPts val="225"/>
              </a:spcAft>
              <a:buNone/>
            </a:pPr>
            <a:r>
              <a:rPr lang="en-US" sz="4000" b="1" dirty="0" smtClean="0">
                <a:solidFill>
                  <a:schemeClr val="bg1"/>
                </a:solidFill>
              </a:rPr>
              <a:t>	   ARG</a:t>
            </a:r>
            <a:endParaRPr lang="en-US" altLang="en-US" sz="4000" dirty="0" smtClean="0">
              <a:solidFill>
                <a:schemeClr val="bg1"/>
              </a:solidFill>
            </a:endParaRPr>
          </a:p>
          <a:p>
            <a:pPr marL="0" indent="0">
              <a:buFontTx/>
              <a:buNone/>
            </a:pPr>
            <a:endParaRPr lang="en-US" altLang="en-US" dirty="0" smtClean="0"/>
          </a:p>
        </p:txBody>
      </p:sp>
      <p:sp>
        <p:nvSpPr>
          <p:cNvPr id="4" name="Date Placeholder 3"/>
          <p:cNvSpPr>
            <a:spLocks noGrp="1"/>
          </p:cNvSpPr>
          <p:nvPr>
            <p:ph type="dt" sz="half" idx="10"/>
          </p:nvPr>
        </p:nvSpPr>
        <p:spPr/>
        <p:txBody>
          <a:bodyPr/>
          <a:lstStyle/>
          <a:p>
            <a:r>
              <a:rPr lang="en-US" dirty="0" smtClean="0"/>
              <a:t>8/24/2015</a:t>
            </a:r>
            <a:endParaRPr lang="en-US" dirty="0"/>
          </a:p>
        </p:txBody>
      </p:sp>
      <p:pic>
        <p:nvPicPr>
          <p:cNvPr id="51205" name="Picture 2" descr="\\ckf-fm01\home$\awiggins\Downloads\MP9003058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537" y="-341313"/>
            <a:ext cx="12954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Rectangle 8"/>
          <p:cNvSpPr txBox="1">
            <a:spLocks noChangeArrowheads="1"/>
          </p:cNvSpPr>
          <p:nvPr/>
        </p:nvSpPr>
        <p:spPr bwMode="auto">
          <a:xfrm>
            <a:off x="7010400" y="6557963"/>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C9AA1095-3225-40D8-A441-03F479DE0760}" type="slidenum">
              <a:rPr lang="en-US" altLang="en-US" sz="1400">
                <a:solidFill>
                  <a:srgbClr val="FFFFFF"/>
                </a:solidFill>
                <a:latin typeface="CartoGothic Std"/>
                <a:ea typeface="ＭＳ Ｐゴシック" panose="020B0600070205080204" pitchFamily="34" charset="-128"/>
              </a:rPr>
              <a:pPr algn="r" eaLnBrk="1" hangingPunct="1">
                <a:spcBef>
                  <a:spcPct val="0"/>
                </a:spcBef>
                <a:buFontTx/>
                <a:buNone/>
              </a:pPr>
              <a:t>11</a:t>
            </a:fld>
            <a:endParaRPr lang="en-US" altLang="en-US" sz="1400" dirty="0">
              <a:solidFill>
                <a:srgbClr val="FFFFFF"/>
              </a:solidFill>
              <a:latin typeface="CartoGothic Std"/>
              <a:ea typeface="ＭＳ Ｐゴシック" panose="020B0600070205080204" pitchFamily="34" charset="-128"/>
            </a:endParaRPr>
          </a:p>
        </p:txBody>
      </p:sp>
      <p:pic>
        <p:nvPicPr>
          <p:cNvPr id="51208" name="Picture 2" descr="\\ckf-fm01\home$\awiggins\Downloads\MP9003058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156" y="1371600"/>
            <a:ext cx="1255712"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2" descr="\\ckf-fm01\home$\awiggins\Downloads\MP9003058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3756" y="2590800"/>
            <a:ext cx="12573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2" descr="\\ckf-fm01\home$\awiggins\Downloads\MP9003058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7" y="2895600"/>
            <a:ext cx="815826"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kf-fm01\home$\awiggins\Downloads\MP9003058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452" y="2895600"/>
            <a:ext cx="726504"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kf-fm01\home$\awiggins\Downloads\MP9003058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401" y="2856485"/>
            <a:ext cx="796418" cy="450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Grade K.tif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90160">
            <a:off x="922627" y="146562"/>
            <a:ext cx="1380177" cy="1050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Grade 1.tif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6799">
            <a:off x="7416468" y="150911"/>
            <a:ext cx="1321463" cy="1041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423879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11"/>
        <p:cNvGrpSpPr/>
        <p:nvPr/>
      </p:nvGrpSpPr>
      <p:grpSpPr>
        <a:xfrm>
          <a:off x="0" y="0"/>
          <a:ext cx="0" cy="0"/>
          <a:chOff x="0" y="0"/>
          <a:chExt cx="0" cy="0"/>
        </a:xfrm>
      </p:grpSpPr>
      <p:sp>
        <p:nvSpPr>
          <p:cNvPr id="412" name="Shape 412"/>
          <p:cNvSpPr txBox="1">
            <a:spLocks noGrp="1"/>
          </p:cNvSpPr>
          <p:nvPr>
            <p:ph type="title"/>
          </p:nvPr>
        </p:nvSpPr>
        <p:spPr>
          <a:xfrm>
            <a:off x="381000" y="152400"/>
            <a:ext cx="8305800" cy="1143000"/>
          </a:xfrm>
          <a:prstGeom prst="rect">
            <a:avLst/>
          </a:prstGeom>
          <a:solidFill>
            <a:schemeClr val="bg1"/>
          </a:solidFill>
          <a:ln w="38100">
            <a:solidFill>
              <a:srgbClr val="7030A0"/>
            </a:solidFill>
          </a:ln>
        </p:spPr>
        <p:txBody>
          <a:bodyPr vert="horz" lIns="91425" tIns="91425" rIns="91425" bIns="91425" rtlCol="0" anchor="b" anchorCtr="0">
            <a:noAutofit/>
          </a:bodyPr>
          <a:lstStyle/>
          <a:p>
            <a:pPr algn="ctr">
              <a:lnSpc>
                <a:spcPct val="100000"/>
              </a:lnSpc>
              <a:buClr>
                <a:schemeClr val="dk1"/>
              </a:buClr>
              <a:buSzPct val="25000"/>
            </a:pPr>
            <a:r>
              <a:rPr lang="en-US" sz="2400" b="1" dirty="0" smtClean="0">
                <a:solidFill>
                  <a:srgbClr val="C00000"/>
                </a:solidFill>
                <a:latin typeface="Times New Roman" panose="02020603050405020304" pitchFamily="18" charset="0"/>
                <a:cs typeface="Times New Roman" panose="02020603050405020304" pitchFamily="18" charset="0"/>
              </a:rPr>
              <a:t/>
            </a:r>
            <a:br>
              <a:rPr lang="en-US" sz="2400" b="1" dirty="0" smtClean="0">
                <a:solidFill>
                  <a:srgbClr val="C00000"/>
                </a:solidFill>
                <a:latin typeface="Times New Roman" panose="02020603050405020304" pitchFamily="18" charset="0"/>
                <a:cs typeface="Times New Roman" panose="02020603050405020304" pitchFamily="18" charset="0"/>
              </a:rPr>
            </a:br>
            <a:r>
              <a:rPr lang="en-US" sz="2400" b="1" dirty="0">
                <a:solidFill>
                  <a:srgbClr val="C00000"/>
                </a:solidFill>
                <a:latin typeface="Times New Roman" panose="02020603050405020304" pitchFamily="18" charset="0"/>
                <a:cs typeface="Times New Roman" panose="02020603050405020304" pitchFamily="18" charset="0"/>
              </a:rPr>
              <a:t/>
            </a:r>
            <a:br>
              <a:rPr lang="en-US" sz="2400" b="1" dirty="0">
                <a:solidFill>
                  <a:srgbClr val="C00000"/>
                </a:solidFill>
                <a:latin typeface="Times New Roman" panose="02020603050405020304" pitchFamily="18" charset="0"/>
                <a:cs typeface="Times New Roman" panose="02020603050405020304" pitchFamily="18" charset="0"/>
              </a:rPr>
            </a:br>
            <a:r>
              <a:rPr lang="en-US" sz="2400" b="1" dirty="0">
                <a:solidFill>
                  <a:srgbClr val="C00000"/>
                </a:solidFill>
                <a:latin typeface="Times New Roman" panose="02020603050405020304" pitchFamily="18" charset="0"/>
                <a:cs typeface="Times New Roman" panose="02020603050405020304" pitchFamily="18" charset="0"/>
              </a:rPr>
              <a:t/>
            </a:r>
            <a:br>
              <a:rPr lang="en-US" sz="2400" b="1" dirty="0">
                <a:solidFill>
                  <a:srgbClr val="C00000"/>
                </a:solidFill>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What is the role of  the CKLA  ARG in literacy </a:t>
            </a:r>
            <a:r>
              <a:rPr lang="en-US" sz="3200" b="1" dirty="0" smtClean="0">
                <a:latin typeface="Times New Roman" panose="02020603050405020304" pitchFamily="18" charset="0"/>
                <a:cs typeface="Times New Roman" panose="02020603050405020304" pitchFamily="18" charset="0"/>
              </a:rPr>
              <a:t>instruction?</a:t>
            </a:r>
            <a:endParaRPr lang="en-US" sz="3200" b="1" dirty="0">
              <a:solidFill>
                <a:schemeClr val="dk1"/>
              </a:solidFill>
              <a:latin typeface="Arial"/>
              <a:ea typeface="Arial"/>
              <a:cs typeface="Arial"/>
              <a:sym typeface="Arial"/>
            </a:endParaRPr>
          </a:p>
        </p:txBody>
      </p:sp>
      <p:sp>
        <p:nvSpPr>
          <p:cNvPr id="413" name="Shape 413"/>
          <p:cNvSpPr txBox="1">
            <a:spLocks noGrp="1"/>
          </p:cNvSpPr>
          <p:nvPr>
            <p:ph type="body" idx="1"/>
          </p:nvPr>
        </p:nvSpPr>
        <p:spPr>
          <a:xfrm>
            <a:off x="3657601" y="1943100"/>
            <a:ext cx="5029199" cy="4381500"/>
          </a:xfrm>
          <a:prstGeom prst="rect">
            <a:avLst/>
          </a:prstGeom>
          <a:solidFill>
            <a:schemeClr val="bg1"/>
          </a:solidFill>
          <a:ln>
            <a:noFill/>
          </a:ln>
        </p:spPr>
        <p:txBody>
          <a:bodyPr vert="horz" lIns="91425" tIns="91425" rIns="91425" bIns="91425" rtlCol="0" anchor="t" anchorCtr="0">
            <a:noAutofit/>
          </a:bodyPr>
          <a:lstStyle/>
          <a:p>
            <a:pPr marL="0" indent="0">
              <a:spcAft>
                <a:spcPts val="450"/>
              </a:spcAft>
              <a:buNone/>
            </a:pPr>
            <a:r>
              <a:rPr lang="en-US" altLang="en-US" sz="2800" b="1" i="1" dirty="0"/>
              <a:t>Tool that provides:</a:t>
            </a:r>
          </a:p>
          <a:p>
            <a:pPr>
              <a:spcAft>
                <a:spcPts val="450"/>
              </a:spcAft>
            </a:pPr>
            <a:r>
              <a:rPr lang="en-US" altLang="en-US" sz="2400" b="1" dirty="0"/>
              <a:t>Built-in high support scaffolds to differentiate Skills instruction, </a:t>
            </a:r>
          </a:p>
          <a:p>
            <a:pPr>
              <a:spcAft>
                <a:spcPts val="450"/>
              </a:spcAft>
            </a:pPr>
            <a:r>
              <a:rPr lang="en-US" altLang="en-US" sz="2400" b="1" dirty="0"/>
              <a:t>Support for tailoring a specific lesson, </a:t>
            </a:r>
          </a:p>
          <a:p>
            <a:pPr>
              <a:spcAft>
                <a:spcPts val="450"/>
              </a:spcAft>
            </a:pPr>
            <a:r>
              <a:rPr lang="en-US" altLang="en-US" sz="2400" b="1" dirty="0"/>
              <a:t>Support for small group, </a:t>
            </a:r>
          </a:p>
          <a:p>
            <a:pPr lvl="1">
              <a:spcAft>
                <a:spcPts val="450"/>
              </a:spcAft>
            </a:pPr>
            <a:r>
              <a:rPr lang="en-US" altLang="en-US" sz="2400" b="1" dirty="0"/>
              <a:t>time within the skills block,</a:t>
            </a:r>
          </a:p>
          <a:p>
            <a:pPr lvl="1">
              <a:spcAft>
                <a:spcPts val="450"/>
              </a:spcAft>
            </a:pPr>
            <a:r>
              <a:rPr lang="en-US" altLang="en-US" sz="2400" b="1" dirty="0"/>
              <a:t>s</a:t>
            </a:r>
            <a:r>
              <a:rPr lang="en-US" altLang="en-US" sz="2400" b="1" dirty="0" smtClean="0"/>
              <a:t>upport </a:t>
            </a:r>
            <a:r>
              <a:rPr lang="en-US" altLang="en-US" sz="2400" b="1" dirty="0"/>
              <a:t>within </a:t>
            </a:r>
            <a:r>
              <a:rPr lang="en-US" altLang="en-US" sz="2400" b="1" dirty="0" smtClean="0"/>
              <a:t>pillar 3 (small group/center).</a:t>
            </a:r>
            <a:endParaRPr lang="en-US" sz="2400" b="1" dirty="0">
              <a:ea typeface="Arial"/>
              <a:cs typeface="Arial"/>
              <a:sym typeface="Arial"/>
            </a:endParaRPr>
          </a:p>
        </p:txBody>
      </p:sp>
      <p:pic>
        <p:nvPicPr>
          <p:cNvPr id="414" name="Shape 414"/>
          <p:cNvPicPr preferRelativeResize="0"/>
          <p:nvPr/>
        </p:nvPicPr>
        <p:blipFill>
          <a:blip r:embed="rId3">
            <a:alphaModFix/>
          </a:blip>
          <a:stretch>
            <a:fillRect/>
          </a:stretch>
        </p:blipFill>
        <p:spPr>
          <a:xfrm>
            <a:off x="381000" y="1943100"/>
            <a:ext cx="3143816" cy="4057650"/>
          </a:xfrm>
          <a:prstGeom prst="rect">
            <a:avLst/>
          </a:prstGeom>
          <a:noFill/>
          <a:ln>
            <a:noFill/>
          </a:ln>
        </p:spPr>
      </p:pic>
    </p:spTree>
    <p:extLst>
      <p:ext uri="{BB962C8B-B14F-4D97-AF65-F5344CB8AC3E}">
        <p14:creationId xmlns:p14="http://schemas.microsoft.com/office/powerpoint/2010/main" val="115396112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1" y="152400"/>
            <a:ext cx="7543800" cy="701676"/>
          </a:xfrm>
          <a:solidFill>
            <a:schemeClr val="bg1"/>
          </a:solidFill>
          <a:ln w="38100">
            <a:solidFill>
              <a:srgbClr val="7030A0"/>
            </a:solidFill>
          </a:ln>
        </p:spPr>
        <p:txBody>
          <a:bodyPr>
            <a:normAutofit/>
          </a:bodyPr>
          <a:lstStyle/>
          <a:p>
            <a:pPr algn="ctr"/>
            <a:r>
              <a:rPr lang="en-US" sz="3600" b="1" dirty="0">
                <a:latin typeface="Times New Roman" panose="02020603050405020304" pitchFamily="18" charset="0"/>
                <a:cs typeface="Times New Roman" panose="02020603050405020304" pitchFamily="18" charset="0"/>
              </a:rPr>
              <a:t>What will </a:t>
            </a:r>
            <a:r>
              <a:rPr lang="en-US" sz="3600" b="1" dirty="0" smtClean="0">
                <a:latin typeface="Times New Roman" panose="02020603050405020304" pitchFamily="18" charset="0"/>
                <a:cs typeface="Times New Roman" panose="02020603050405020304" pitchFamily="18" charset="0"/>
              </a:rPr>
              <a:t>teachers </a:t>
            </a:r>
            <a:r>
              <a:rPr lang="en-US" sz="3600" b="1" dirty="0">
                <a:latin typeface="Times New Roman" panose="02020603050405020304" pitchFamily="18" charset="0"/>
                <a:cs typeface="Times New Roman" panose="02020603050405020304" pitchFamily="18" charset="0"/>
              </a:rPr>
              <a:t>find in the </a:t>
            </a:r>
            <a:r>
              <a:rPr lang="en-US" sz="3600" b="1" dirty="0" smtClean="0">
                <a:latin typeface="Times New Roman" panose="02020603050405020304" pitchFamily="18" charset="0"/>
                <a:cs typeface="Times New Roman" panose="02020603050405020304" pitchFamily="18" charset="0"/>
              </a:rPr>
              <a:t>ARG?</a:t>
            </a:r>
            <a:endParaRPr lang="en-US" sz="3600" dirty="0"/>
          </a:p>
        </p:txBody>
      </p:sp>
      <p:sp>
        <p:nvSpPr>
          <p:cNvPr id="3" name="Content Placeholder 2"/>
          <p:cNvSpPr>
            <a:spLocks noGrp="1"/>
          </p:cNvSpPr>
          <p:nvPr>
            <p:ph idx="1"/>
          </p:nvPr>
        </p:nvSpPr>
        <p:spPr>
          <a:xfrm>
            <a:off x="228600" y="1143000"/>
            <a:ext cx="8686800" cy="5029200"/>
          </a:xfrm>
          <a:solidFill>
            <a:schemeClr val="bg1"/>
          </a:solidFill>
          <a:ln>
            <a:solidFill>
              <a:schemeClr val="tx1"/>
            </a:solidFill>
          </a:ln>
        </p:spPr>
        <p:txBody>
          <a:bodyPr>
            <a:normAutofit/>
          </a:bodyPr>
          <a:lstStyle/>
          <a:p>
            <a:pPr marL="40481" indent="0">
              <a:spcAft>
                <a:spcPts val="450"/>
              </a:spcAft>
              <a:buNone/>
            </a:pPr>
            <a:r>
              <a:rPr lang="en-US" sz="2400" b="1" dirty="0" smtClean="0"/>
              <a:t> The ARG is a comprehensive guide for each skill :</a:t>
            </a:r>
          </a:p>
          <a:p>
            <a:pPr marL="40481" indent="0">
              <a:spcAft>
                <a:spcPts val="450"/>
              </a:spcAft>
              <a:buNone/>
            </a:pPr>
            <a:r>
              <a:rPr lang="en-US" sz="2400" b="1" dirty="0" smtClean="0"/>
              <a:t>Lesson Templates</a:t>
            </a:r>
            <a:endParaRPr lang="en-US" sz="2400" b="1" dirty="0"/>
          </a:p>
          <a:p>
            <a:pPr marL="40481" indent="0">
              <a:spcAft>
                <a:spcPts val="450"/>
              </a:spcAft>
              <a:buNone/>
            </a:pPr>
            <a:r>
              <a:rPr lang="en-US" sz="2400" b="1" dirty="0" smtClean="0"/>
              <a:t>Word </a:t>
            </a:r>
            <a:r>
              <a:rPr lang="en-US" sz="2400" b="1" dirty="0"/>
              <a:t>/Chaining Lists</a:t>
            </a:r>
          </a:p>
          <a:p>
            <a:pPr marL="40481" indent="0">
              <a:spcAft>
                <a:spcPts val="450"/>
              </a:spcAft>
              <a:buNone/>
            </a:pPr>
            <a:r>
              <a:rPr lang="en-US" sz="2400" b="1" dirty="0"/>
              <a:t>Activities for </a:t>
            </a:r>
            <a:r>
              <a:rPr lang="en-US" sz="2400" b="1" dirty="0" smtClean="0"/>
              <a:t>Reteaching</a:t>
            </a:r>
          </a:p>
          <a:p>
            <a:pPr marL="40481" indent="0">
              <a:spcAft>
                <a:spcPts val="450"/>
              </a:spcAft>
              <a:buNone/>
            </a:pPr>
            <a:r>
              <a:rPr lang="en-US" sz="2400" b="1" dirty="0" smtClean="0"/>
              <a:t>Practice Sentences and Stories for Oral Reading</a:t>
            </a:r>
            <a:endParaRPr lang="en-US" sz="2400" b="1" dirty="0"/>
          </a:p>
          <a:p>
            <a:pPr marL="40481" indent="0">
              <a:spcAft>
                <a:spcPts val="450"/>
              </a:spcAft>
              <a:buNone/>
            </a:pPr>
            <a:r>
              <a:rPr lang="en-US" sz="2400" b="1" dirty="0"/>
              <a:t>Games for Reinforcement</a:t>
            </a:r>
          </a:p>
          <a:p>
            <a:pPr marL="40481" indent="0">
              <a:spcAft>
                <a:spcPts val="450"/>
              </a:spcAft>
              <a:buNone/>
            </a:pPr>
            <a:r>
              <a:rPr lang="en-US" sz="2400" b="1" dirty="0"/>
              <a:t>Progress Monitoring Assessments</a:t>
            </a:r>
          </a:p>
          <a:p>
            <a:pPr marL="40481" indent="0">
              <a:spcAft>
                <a:spcPts val="450"/>
              </a:spcAft>
              <a:buNone/>
            </a:pPr>
            <a:r>
              <a:rPr lang="en-US" sz="2400" b="1" dirty="0"/>
              <a:t>Resources </a:t>
            </a:r>
            <a:r>
              <a:rPr lang="en-US" sz="2400" b="1" dirty="0" smtClean="0"/>
              <a:t>–End of Section Stories and Fluency Assessment</a:t>
            </a:r>
            <a:endParaRPr lang="en-US" sz="2400" b="1" dirty="0"/>
          </a:p>
          <a:p>
            <a:endParaRPr lang="en-US" dirty="0"/>
          </a:p>
        </p:txBody>
      </p:sp>
      <p:sp>
        <p:nvSpPr>
          <p:cNvPr id="4" name="Footer Placeholder 3"/>
          <p:cNvSpPr>
            <a:spLocks noGrp="1"/>
          </p:cNvSpPr>
          <p:nvPr>
            <p:ph type="ftr" sz="quarter" idx="11"/>
          </p:nvPr>
        </p:nvSpPr>
        <p:spPr/>
        <p:txBody>
          <a:bodyPr/>
          <a:lstStyle/>
          <a:p>
            <a:endParaRPr lang="en-US" dirty="0"/>
          </a:p>
        </p:txBody>
      </p:sp>
      <p:pic>
        <p:nvPicPr>
          <p:cNvPr id="5" name="Shape 414"/>
          <p:cNvPicPr preferRelativeResize="0"/>
          <p:nvPr/>
        </p:nvPicPr>
        <p:blipFill>
          <a:blip r:embed="rId3">
            <a:alphaModFix/>
          </a:blip>
          <a:stretch>
            <a:fillRect/>
          </a:stretch>
        </p:blipFill>
        <p:spPr>
          <a:xfrm>
            <a:off x="3771901" y="4953000"/>
            <a:ext cx="1676400" cy="2438400"/>
          </a:xfrm>
          <a:prstGeom prst="rect">
            <a:avLst/>
          </a:prstGeom>
          <a:noFill/>
          <a:ln>
            <a:solidFill>
              <a:schemeClr val="tx1"/>
            </a:solidFill>
          </a:ln>
        </p:spPr>
      </p:pic>
    </p:spTree>
    <p:extLst>
      <p:ext uri="{BB962C8B-B14F-4D97-AF65-F5344CB8AC3E}">
        <p14:creationId xmlns:p14="http://schemas.microsoft.com/office/powerpoint/2010/main" val="307989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37961"/>
            <a:ext cx="7904487" cy="1057440"/>
          </a:xfrm>
          <a:solidFill>
            <a:schemeClr val="bg1"/>
          </a:solidFill>
          <a:ln w="38100">
            <a:solidFill>
              <a:srgbClr val="7030A0"/>
            </a:solidFill>
          </a:ln>
        </p:spPr>
        <p:txBody>
          <a:bodyPr>
            <a:normAutofit/>
          </a:bodyPr>
          <a:lstStyle/>
          <a:p>
            <a:pPr marL="457200" indent="-457200" algn="ctr">
              <a:buFont typeface="Wingdings" panose="05000000000000000000" pitchFamily="2" charset="2"/>
              <a:buChar char="Ø"/>
            </a:pPr>
            <a:r>
              <a:rPr lang="en-US" sz="3600" b="1" dirty="0" smtClean="0"/>
              <a:t>Lesson Templates  and Lesson Samples</a:t>
            </a:r>
            <a:endParaRPr lang="en-US" sz="3600" dirty="0"/>
          </a:p>
        </p:txBody>
      </p:sp>
      <p:sp>
        <p:nvSpPr>
          <p:cNvPr id="4" name="Footer Placeholder 3"/>
          <p:cNvSpPr>
            <a:spLocks noGrp="1"/>
          </p:cNvSpPr>
          <p:nvPr>
            <p:ph type="ftr" sz="quarter" idx="11"/>
          </p:nvPr>
        </p:nvSpPr>
        <p:spPr/>
        <p:txBody>
          <a:bodyPr/>
          <a:lstStyle/>
          <a:p>
            <a:endParaRPr lang="en-US" dirty="0"/>
          </a:p>
        </p:txBody>
      </p:sp>
      <p:pic>
        <p:nvPicPr>
          <p:cNvPr id="5" name="Picture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669" t="215" r="6989" b="26666"/>
          <a:stretch/>
        </p:blipFill>
        <p:spPr bwMode="auto">
          <a:xfrm>
            <a:off x="1169851" y="1836034"/>
            <a:ext cx="3629558" cy="3759994"/>
          </a:xfrm>
          <a:prstGeom prst="rect">
            <a:avLst/>
          </a:prstGeom>
          <a:noFill/>
          <a:ln w="9525">
            <a:solidFill>
              <a:srgbClr val="002878">
                <a:alpha val="50000"/>
              </a:srgbClr>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6194" t="15092" r="3763" b="14910"/>
          <a:stretch/>
        </p:blipFill>
        <p:spPr bwMode="auto">
          <a:xfrm>
            <a:off x="3073854" y="3429000"/>
            <a:ext cx="2033286" cy="2045318"/>
          </a:xfrm>
          <a:prstGeom prst="rect">
            <a:avLst/>
          </a:prstGeom>
          <a:noFill/>
          <a:ln w="9525">
            <a:solidFill>
              <a:srgbClr val="002878">
                <a:alpha val="50000"/>
              </a:srgbClr>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5410200" y="1836034"/>
            <a:ext cx="3180087" cy="3885679"/>
          </a:xfrm>
          <a:prstGeom prst="rect">
            <a:avLst/>
          </a:prstGeom>
          <a:solidFill>
            <a:schemeClr val="bg1"/>
          </a:solidFill>
          <a:ln>
            <a:solidFill>
              <a:schemeClr val="tx1"/>
            </a:solidFill>
          </a:ln>
        </p:spPr>
        <p:txBody>
          <a:bodyPr wrap="square">
            <a:spAutoFit/>
          </a:bodyPr>
          <a:lstStyle/>
          <a:p>
            <a:pPr marL="1191">
              <a:spcBef>
                <a:spcPts val="900"/>
              </a:spcBef>
            </a:pPr>
            <a:r>
              <a:rPr lang="en-US" sz="2800" dirty="0">
                <a:latin typeface="Times New Roman" panose="02020603050405020304" pitchFamily="18" charset="0"/>
                <a:cs typeface="Times New Roman" panose="02020603050405020304" pitchFamily="18" charset="0"/>
              </a:rPr>
              <a:t>Templates &amp; Lesson samples </a:t>
            </a:r>
          </a:p>
          <a:p>
            <a:pPr marL="383381" indent="-342900">
              <a:spcBef>
                <a:spcPts val="900"/>
              </a:spcBef>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Guided reinforcement</a:t>
            </a:r>
          </a:p>
          <a:p>
            <a:pPr marL="383381" indent="-342900">
              <a:spcBef>
                <a:spcPts val="900"/>
              </a:spcBef>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Explicit reteaching</a:t>
            </a:r>
          </a:p>
          <a:p>
            <a:pPr marL="383381" indent="-342900">
              <a:spcBef>
                <a:spcPts val="900"/>
              </a:spcBef>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Comprehensive reteaching</a:t>
            </a:r>
          </a:p>
        </p:txBody>
      </p:sp>
    </p:spTree>
    <p:extLst>
      <p:ext uri="{BB962C8B-B14F-4D97-AF65-F5344CB8AC3E}">
        <p14:creationId xmlns:p14="http://schemas.microsoft.com/office/powerpoint/2010/main" val="251454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370" name="Title 1"/>
          <p:cNvSpPr>
            <a:spLocks noGrp="1"/>
          </p:cNvSpPr>
          <p:nvPr>
            <p:ph type="title"/>
          </p:nvPr>
        </p:nvSpPr>
        <p:spPr>
          <a:xfrm>
            <a:off x="762001" y="304800"/>
            <a:ext cx="7866458" cy="1299483"/>
          </a:xfrm>
          <a:solidFill>
            <a:schemeClr val="bg1"/>
          </a:solidFill>
          <a:ln w="38100">
            <a:solidFill>
              <a:srgbClr val="7030A0"/>
            </a:solidFill>
          </a:ln>
        </p:spPr>
        <p:txBody>
          <a:bodyPr>
            <a:normAutofit/>
          </a:bodyPr>
          <a:lstStyle/>
          <a:p>
            <a:pPr algn="ctr"/>
            <a:r>
              <a:rPr lang="en-US" sz="1650" b="1" dirty="0">
                <a:latin typeface="Times New Roman" panose="02020603050405020304" pitchFamily="18" charset="0"/>
                <a:cs typeface="Times New Roman" panose="02020603050405020304" pitchFamily="18" charset="0"/>
              </a:rPr>
              <a:t>What are the differences between the various  remediation lessons supported by the ARG and the students that </a:t>
            </a:r>
            <a:r>
              <a:rPr lang="en-US" sz="1650" b="1" dirty="0" smtClean="0">
                <a:latin typeface="Times New Roman" panose="02020603050405020304" pitchFamily="18" charset="0"/>
                <a:cs typeface="Times New Roman" panose="02020603050405020304" pitchFamily="18" charset="0"/>
              </a:rPr>
              <a:t> are best </a:t>
            </a:r>
            <a:r>
              <a:rPr lang="en-US" sz="1650" b="1" dirty="0">
                <a:latin typeface="Times New Roman" panose="02020603050405020304" pitchFamily="18" charset="0"/>
                <a:cs typeface="Times New Roman" panose="02020603050405020304" pitchFamily="18" charset="0"/>
              </a:rPr>
              <a:t>served by each type of </a:t>
            </a:r>
            <a:r>
              <a:rPr lang="en-US" sz="1650" b="1" dirty="0" smtClean="0">
                <a:latin typeface="Times New Roman" panose="02020603050405020304" pitchFamily="18" charset="0"/>
                <a:cs typeface="Times New Roman" panose="02020603050405020304" pitchFamily="18" charset="0"/>
              </a:rPr>
              <a:t>lesson?</a:t>
            </a:r>
            <a:br>
              <a:rPr lang="en-US" sz="1650" b="1" dirty="0" smtClean="0">
                <a:latin typeface="Times New Roman" panose="02020603050405020304" pitchFamily="18" charset="0"/>
                <a:cs typeface="Times New Roman" panose="02020603050405020304" pitchFamily="18" charset="0"/>
              </a:rPr>
            </a:br>
            <a:r>
              <a:rPr lang="en-US" b="1" dirty="0"/>
              <a:t/>
            </a:r>
            <a:br>
              <a:rPr lang="en-US" b="1" dirty="0"/>
            </a:br>
            <a:r>
              <a:rPr lang="en-US" altLang="en-US" sz="2025" b="1" dirty="0" smtClean="0"/>
              <a:t>Models </a:t>
            </a:r>
            <a:r>
              <a:rPr lang="en-US" altLang="en-US" sz="2025" b="1" dirty="0"/>
              <a:t>of Instruction </a:t>
            </a:r>
          </a:p>
        </p:txBody>
      </p:sp>
      <p:sp>
        <p:nvSpPr>
          <p:cNvPr id="58371" name="Content Placeholder 2"/>
          <p:cNvSpPr>
            <a:spLocks noGrp="1"/>
          </p:cNvSpPr>
          <p:nvPr>
            <p:ph idx="1"/>
          </p:nvPr>
        </p:nvSpPr>
        <p:spPr>
          <a:xfrm flipH="1" flipV="1">
            <a:off x="10363199" y="4572001"/>
            <a:ext cx="1447799" cy="152400"/>
          </a:xfrm>
        </p:spPr>
        <p:txBody>
          <a:bodyPr>
            <a:normAutofit fontScale="25000" lnSpcReduction="20000"/>
          </a:bodyPr>
          <a:lstStyle/>
          <a:p>
            <a:pPr marL="0" indent="0">
              <a:spcAft>
                <a:spcPts val="450"/>
              </a:spcAft>
              <a:buNone/>
            </a:pPr>
            <a:r>
              <a:rPr lang="en-US" altLang="en-US" sz="1500" dirty="0"/>
              <a:t>	</a:t>
            </a:r>
          </a:p>
          <a:p>
            <a:pPr marL="0" indent="0">
              <a:spcAft>
                <a:spcPts val="450"/>
              </a:spcAft>
              <a:buNone/>
            </a:pPr>
            <a:r>
              <a:rPr lang="en-US" altLang="en-US" sz="1500" dirty="0"/>
              <a:t>			</a:t>
            </a:r>
          </a:p>
        </p:txBody>
      </p:sp>
      <p:pic>
        <p:nvPicPr>
          <p:cNvPr id="5837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2114" y="3665936"/>
            <a:ext cx="1346597" cy="1607344"/>
          </a:xfrm>
          <a:prstGeom prst="rect">
            <a:avLst/>
          </a:prstGeom>
          <a:noFill/>
          <a:ln w="9525">
            <a:solidFill>
              <a:srgbClr val="3D7FA9"/>
            </a:solidFill>
            <a:miter lim="800000"/>
            <a:headEnd/>
            <a:tailEnd/>
          </a:ln>
          <a:extLst>
            <a:ext uri="{909E8E84-426E-40DD-AFC4-6F175D3DCCD1}">
              <a14:hiddenFill xmlns:a14="http://schemas.microsoft.com/office/drawing/2010/main">
                <a:solidFill>
                  <a:schemeClr val="accent1"/>
                </a:solidFill>
              </a14:hiddenFill>
            </a:ext>
          </a:extLst>
        </p:spPr>
      </p:pic>
      <p:pic>
        <p:nvPicPr>
          <p:cNvPr id="5837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7145" y="3665936"/>
            <a:ext cx="1345406" cy="1607344"/>
          </a:xfrm>
          <a:prstGeom prst="rect">
            <a:avLst/>
          </a:prstGeom>
          <a:noFill/>
          <a:ln w="9525">
            <a:solidFill>
              <a:srgbClr val="3D7FA9"/>
            </a:solidFill>
            <a:miter lim="800000"/>
            <a:headEnd/>
            <a:tailEnd/>
          </a:ln>
          <a:extLst>
            <a:ext uri="{909E8E84-426E-40DD-AFC4-6F175D3DCCD1}">
              <a14:hiddenFill xmlns:a14="http://schemas.microsoft.com/office/drawing/2010/main">
                <a:solidFill>
                  <a:schemeClr val="accent1"/>
                </a:solidFill>
              </a14:hiddenFill>
            </a:ext>
          </a:extLst>
        </p:spPr>
      </p:pic>
      <p:pic>
        <p:nvPicPr>
          <p:cNvPr id="58376"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9333" y="3665936"/>
            <a:ext cx="1345406" cy="1607344"/>
          </a:xfrm>
          <a:prstGeom prst="rect">
            <a:avLst/>
          </a:prstGeom>
          <a:noFill/>
          <a:ln w="9525">
            <a:solidFill>
              <a:srgbClr val="3D7FA9"/>
            </a:solidFill>
            <a:miter lim="800000"/>
            <a:headEnd/>
            <a:tailEnd/>
          </a:ln>
          <a:extLst>
            <a:ext uri="{909E8E84-426E-40DD-AFC4-6F175D3DCCD1}">
              <a14:hiddenFill xmlns:a14="http://schemas.microsoft.com/office/drawing/2010/main">
                <a:solidFill>
                  <a:schemeClr val="accent1"/>
                </a:solidFill>
              </a14:hiddenFill>
            </a:ext>
          </a:extLst>
        </p:spPr>
      </p:pic>
      <p:sp>
        <p:nvSpPr>
          <p:cNvPr id="58377" name="Rectangle 1"/>
          <p:cNvSpPr>
            <a:spLocks noChangeArrowheads="1"/>
          </p:cNvSpPr>
          <p:nvPr/>
        </p:nvSpPr>
        <p:spPr bwMode="auto">
          <a:xfrm>
            <a:off x="5762020" y="2008333"/>
            <a:ext cx="1980029" cy="646331"/>
          </a:xfrm>
          <a:prstGeom prst="rect">
            <a:avLst/>
          </a:prstGeom>
          <a:solidFill>
            <a:schemeClr val="bg1"/>
          </a:solidFill>
          <a:ln>
            <a:solidFill>
              <a:schemeClr val="tx1"/>
            </a:solidFill>
          </a:ln>
          <a:extLst/>
        </p:spPr>
        <p:txBody>
          <a:bodyPr wrap="none">
            <a:spAutoFit/>
          </a:bodyPr>
          <a:lstStyle>
            <a:lvl1pPr eaLnBrk="0" hangingPunct="0">
              <a:spcBef>
                <a:spcPct val="20000"/>
              </a:spcBef>
              <a:buChar char="•"/>
              <a:defRPr sz="2700" b="1">
                <a:solidFill>
                  <a:srgbClr val="3D7FA9"/>
                </a:solidFill>
                <a:latin typeface="Arial" pitchFamily="34" charset="0"/>
              </a:defRPr>
            </a:lvl1pPr>
            <a:lvl2pPr marL="742950" indent="-285750" eaLnBrk="0" hangingPunct="0">
              <a:spcBef>
                <a:spcPct val="20000"/>
              </a:spcBef>
              <a:buSzPct val="50000"/>
              <a:buFont typeface="Wingdings" pitchFamily="2" charset="2"/>
              <a:buChar char="¦"/>
              <a:defRPr sz="2400" b="1">
                <a:solidFill>
                  <a:schemeClr val="tx1"/>
                </a:solidFill>
                <a:latin typeface="Arial" pitchFamily="34" charset="0"/>
              </a:defRPr>
            </a:lvl2pPr>
            <a:lvl3pPr marL="1143000" indent="-228600" eaLnBrk="0" hangingPunct="0">
              <a:spcBef>
                <a:spcPct val="20000"/>
              </a:spcBef>
              <a:buChar char="•"/>
              <a:defRPr sz="2000">
                <a:solidFill>
                  <a:schemeClr val="tx1"/>
                </a:solidFill>
                <a:latin typeface="Arial" pitchFamily="34" charset="0"/>
              </a:defRPr>
            </a:lvl3pPr>
            <a:lvl4pPr marL="1600200" indent="-228600" eaLnBrk="0" hangingPunct="0">
              <a:spcBef>
                <a:spcPct val="20000"/>
              </a:spcBef>
              <a:buChar char="–"/>
              <a:defRPr>
                <a:solidFill>
                  <a:schemeClr val="tx1"/>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800" dirty="0">
                <a:solidFill>
                  <a:srgbClr val="606060"/>
                </a:solidFill>
              </a:rPr>
              <a:t>Comprehensive </a:t>
            </a:r>
          </a:p>
          <a:p>
            <a:pPr algn="ctr" eaLnBrk="1" hangingPunct="1">
              <a:spcBef>
                <a:spcPct val="0"/>
              </a:spcBef>
              <a:buFontTx/>
              <a:buNone/>
            </a:pPr>
            <a:r>
              <a:rPr lang="en-US" altLang="en-US" sz="1800" dirty="0">
                <a:solidFill>
                  <a:srgbClr val="606060"/>
                </a:solidFill>
              </a:rPr>
              <a:t>Reteaching</a:t>
            </a:r>
          </a:p>
        </p:txBody>
      </p:sp>
      <p:sp>
        <p:nvSpPr>
          <p:cNvPr id="58378" name="Rectangle 2"/>
          <p:cNvSpPr>
            <a:spLocks noChangeArrowheads="1"/>
          </p:cNvSpPr>
          <p:nvPr/>
        </p:nvSpPr>
        <p:spPr bwMode="auto">
          <a:xfrm>
            <a:off x="3775550" y="2038099"/>
            <a:ext cx="1428596" cy="646331"/>
          </a:xfrm>
          <a:prstGeom prst="rect">
            <a:avLst/>
          </a:prstGeom>
          <a:solidFill>
            <a:schemeClr val="bg1"/>
          </a:solidFill>
          <a:ln>
            <a:solidFill>
              <a:schemeClr val="tx1"/>
            </a:solidFill>
          </a:ln>
          <a:extLst/>
        </p:spPr>
        <p:txBody>
          <a:bodyPr wrap="none">
            <a:spAutoFit/>
          </a:bodyPr>
          <a:lstStyle>
            <a:lvl1pPr eaLnBrk="0" hangingPunct="0">
              <a:spcBef>
                <a:spcPct val="20000"/>
              </a:spcBef>
              <a:buChar char="•"/>
              <a:defRPr sz="2700" b="1">
                <a:solidFill>
                  <a:srgbClr val="3D7FA9"/>
                </a:solidFill>
                <a:latin typeface="Arial" pitchFamily="34" charset="0"/>
              </a:defRPr>
            </a:lvl1pPr>
            <a:lvl2pPr marL="742950" indent="-285750" eaLnBrk="0" hangingPunct="0">
              <a:spcBef>
                <a:spcPct val="20000"/>
              </a:spcBef>
              <a:buSzPct val="50000"/>
              <a:buFont typeface="Wingdings" pitchFamily="2" charset="2"/>
              <a:buChar char="¦"/>
              <a:defRPr sz="2400" b="1">
                <a:solidFill>
                  <a:schemeClr val="tx1"/>
                </a:solidFill>
                <a:latin typeface="Arial" pitchFamily="34" charset="0"/>
              </a:defRPr>
            </a:lvl2pPr>
            <a:lvl3pPr marL="1143000" indent="-228600" eaLnBrk="0" hangingPunct="0">
              <a:spcBef>
                <a:spcPct val="20000"/>
              </a:spcBef>
              <a:buChar char="•"/>
              <a:defRPr sz="2000">
                <a:solidFill>
                  <a:schemeClr val="tx1"/>
                </a:solidFill>
                <a:latin typeface="Arial" pitchFamily="34" charset="0"/>
              </a:defRPr>
            </a:lvl3pPr>
            <a:lvl4pPr marL="1600200" indent="-228600" eaLnBrk="0" hangingPunct="0">
              <a:spcBef>
                <a:spcPct val="20000"/>
              </a:spcBef>
              <a:buChar char="–"/>
              <a:defRPr>
                <a:solidFill>
                  <a:schemeClr val="tx1"/>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800" dirty="0">
                <a:solidFill>
                  <a:srgbClr val="606060"/>
                </a:solidFill>
              </a:rPr>
              <a:t>Explicit </a:t>
            </a:r>
          </a:p>
          <a:p>
            <a:pPr algn="ctr" eaLnBrk="1" hangingPunct="1">
              <a:spcBef>
                <a:spcPct val="0"/>
              </a:spcBef>
              <a:buFontTx/>
              <a:buNone/>
            </a:pPr>
            <a:r>
              <a:rPr lang="en-US" altLang="en-US" sz="1800" dirty="0">
                <a:solidFill>
                  <a:srgbClr val="606060"/>
                </a:solidFill>
              </a:rPr>
              <a:t>Reteaching</a:t>
            </a:r>
          </a:p>
        </p:txBody>
      </p:sp>
      <p:sp>
        <p:nvSpPr>
          <p:cNvPr id="58379" name="Rectangle 8"/>
          <p:cNvSpPr>
            <a:spLocks noChangeArrowheads="1"/>
          </p:cNvSpPr>
          <p:nvPr/>
        </p:nvSpPr>
        <p:spPr bwMode="auto">
          <a:xfrm>
            <a:off x="1491720" y="2008333"/>
            <a:ext cx="1800493" cy="646331"/>
          </a:xfrm>
          <a:prstGeom prst="rect">
            <a:avLst/>
          </a:prstGeom>
          <a:solidFill>
            <a:schemeClr val="bg1"/>
          </a:solidFill>
          <a:ln>
            <a:solidFill>
              <a:schemeClr val="tx1"/>
            </a:solidFill>
          </a:ln>
          <a:extLst/>
        </p:spPr>
        <p:txBody>
          <a:bodyPr wrap="none">
            <a:spAutoFit/>
          </a:bodyPr>
          <a:lstStyle>
            <a:lvl1pPr eaLnBrk="0" hangingPunct="0">
              <a:spcBef>
                <a:spcPct val="20000"/>
              </a:spcBef>
              <a:buChar char="•"/>
              <a:defRPr sz="2700" b="1">
                <a:solidFill>
                  <a:srgbClr val="3D7FA9"/>
                </a:solidFill>
                <a:latin typeface="Arial" pitchFamily="34" charset="0"/>
              </a:defRPr>
            </a:lvl1pPr>
            <a:lvl2pPr marL="742950" indent="-285750" eaLnBrk="0" hangingPunct="0">
              <a:spcBef>
                <a:spcPct val="20000"/>
              </a:spcBef>
              <a:buSzPct val="50000"/>
              <a:buFont typeface="Wingdings" pitchFamily="2" charset="2"/>
              <a:buChar char="¦"/>
              <a:defRPr sz="2400" b="1">
                <a:solidFill>
                  <a:schemeClr val="tx1"/>
                </a:solidFill>
                <a:latin typeface="Arial" pitchFamily="34" charset="0"/>
              </a:defRPr>
            </a:lvl2pPr>
            <a:lvl3pPr marL="1143000" indent="-228600" eaLnBrk="0" hangingPunct="0">
              <a:spcBef>
                <a:spcPct val="20000"/>
              </a:spcBef>
              <a:buChar char="•"/>
              <a:defRPr sz="2000">
                <a:solidFill>
                  <a:schemeClr val="tx1"/>
                </a:solidFill>
                <a:latin typeface="Arial" pitchFamily="34" charset="0"/>
              </a:defRPr>
            </a:lvl3pPr>
            <a:lvl4pPr marL="1600200" indent="-228600" eaLnBrk="0" hangingPunct="0">
              <a:spcBef>
                <a:spcPct val="20000"/>
              </a:spcBef>
              <a:buChar char="–"/>
              <a:defRPr>
                <a:solidFill>
                  <a:schemeClr val="tx1"/>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800" dirty="0">
                <a:solidFill>
                  <a:srgbClr val="606060"/>
                </a:solidFill>
              </a:rPr>
              <a:t>Guided </a:t>
            </a:r>
          </a:p>
          <a:p>
            <a:pPr algn="ctr" eaLnBrk="1" hangingPunct="1">
              <a:spcBef>
                <a:spcPct val="0"/>
              </a:spcBef>
              <a:buFontTx/>
              <a:buNone/>
            </a:pPr>
            <a:r>
              <a:rPr lang="en-US" altLang="en-US" sz="1800" dirty="0">
                <a:solidFill>
                  <a:srgbClr val="606060"/>
                </a:solidFill>
              </a:rPr>
              <a:t>Reinforcement</a:t>
            </a:r>
          </a:p>
        </p:txBody>
      </p:sp>
      <p:cxnSp>
        <p:nvCxnSpPr>
          <p:cNvPr id="14" name="Straight Arrow Connector 13"/>
          <p:cNvCxnSpPr/>
          <p:nvPr/>
        </p:nvCxnSpPr>
        <p:spPr>
          <a:xfrm>
            <a:off x="2334816" y="2988469"/>
            <a:ext cx="0" cy="571500"/>
          </a:xfrm>
          <a:prstGeom prst="straightConnector1">
            <a:avLst/>
          </a:prstGeom>
          <a:ln w="22225">
            <a:solidFill>
              <a:srgbClr val="D54F48"/>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505325" y="3018235"/>
            <a:ext cx="0" cy="571500"/>
          </a:xfrm>
          <a:prstGeom prst="straightConnector1">
            <a:avLst/>
          </a:prstGeom>
          <a:ln w="22225">
            <a:solidFill>
              <a:srgbClr val="D54F48"/>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746081" y="3018235"/>
            <a:ext cx="0" cy="571500"/>
          </a:xfrm>
          <a:prstGeom prst="straightConnector1">
            <a:avLst/>
          </a:prstGeom>
          <a:ln w="22225">
            <a:solidFill>
              <a:srgbClr val="D54F48"/>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280396" y="2631579"/>
            <a:ext cx="223138" cy="300082"/>
          </a:xfrm>
          <a:prstGeom prst="rect">
            <a:avLst/>
          </a:prstGeom>
        </p:spPr>
        <p:txBody>
          <a:bodyPr wrap="none">
            <a:spAutoFit/>
          </a:bodyPr>
          <a:lstStyle/>
          <a:p>
            <a:pPr algn="ctr" eaLnBrk="1" hangingPunct="1"/>
            <a:r>
              <a:rPr lang="en-US" altLang="en-US" sz="1350" dirty="0">
                <a:solidFill>
                  <a:srgbClr val="606060"/>
                </a:solidFill>
              </a:rPr>
              <a:t> </a:t>
            </a:r>
          </a:p>
        </p:txBody>
      </p:sp>
      <p:sp>
        <p:nvSpPr>
          <p:cNvPr id="4" name="Footer Placeholder 3"/>
          <p:cNvSpPr>
            <a:spLocks noGrp="1"/>
          </p:cNvSpPr>
          <p:nvPr>
            <p:ph type="ftr" sz="quarter" idx="11"/>
          </p:nvPr>
        </p:nvSpPr>
        <p:spPr>
          <a:xfrm>
            <a:off x="1662114" y="5396635"/>
            <a:ext cx="1346597" cy="323561"/>
          </a:xfrm>
        </p:spPr>
        <p:txBody>
          <a:bodyPr/>
          <a:lstStyle/>
          <a:p>
            <a:endParaRPr lang="en-US" dirty="0"/>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2968" y="1013323"/>
            <a:ext cx="1356548" cy="102477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791" y="5396635"/>
            <a:ext cx="1146419" cy="1314701"/>
          </a:xfrm>
          <a:prstGeom prst="rect">
            <a:avLst/>
          </a:prstGeom>
        </p:spPr>
      </p:pic>
    </p:spTree>
    <p:extLst>
      <p:ext uri="{BB962C8B-B14F-4D97-AF65-F5344CB8AC3E}">
        <p14:creationId xmlns:p14="http://schemas.microsoft.com/office/powerpoint/2010/main" val="376738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37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837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37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37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37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a:xfrm>
            <a:off x="990600" y="380999"/>
            <a:ext cx="7315200" cy="914401"/>
          </a:xfrm>
          <a:solidFill>
            <a:schemeClr val="bg1"/>
          </a:solidFill>
          <a:ln w="38100">
            <a:solidFill>
              <a:srgbClr val="7030A0"/>
            </a:solidFill>
          </a:ln>
        </p:spPr>
        <p:txBody>
          <a:bodyPr/>
          <a:lstStyle/>
          <a:p>
            <a:pPr algn="ctr"/>
            <a:r>
              <a:rPr lang="en-US" altLang="en-US" b="1" dirty="0" smtClean="0"/>
              <a:t>Guided Reinforcement Lessons</a:t>
            </a:r>
          </a:p>
        </p:txBody>
      </p:sp>
      <p:sp>
        <p:nvSpPr>
          <p:cNvPr id="28675" name="Content Placeholder 2"/>
          <p:cNvSpPr>
            <a:spLocks noGrp="1"/>
          </p:cNvSpPr>
          <p:nvPr>
            <p:ph idx="1"/>
          </p:nvPr>
        </p:nvSpPr>
        <p:spPr>
          <a:xfrm>
            <a:off x="4629150" y="1693838"/>
            <a:ext cx="3676650" cy="4039113"/>
          </a:xfrm>
          <a:solidFill>
            <a:schemeClr val="bg1"/>
          </a:solidFill>
          <a:ln>
            <a:solidFill>
              <a:srgbClr val="C00000"/>
            </a:solidFill>
          </a:ln>
        </p:spPr>
        <p:txBody>
          <a:bodyPr>
            <a:normAutofit/>
          </a:bodyPr>
          <a:lstStyle/>
          <a:p>
            <a:r>
              <a:rPr lang="en-US" sz="2400" b="1" dirty="0">
                <a:cs typeface="Calibri"/>
              </a:rPr>
              <a:t>Short sequence of instruction allowing students to keep on pace</a:t>
            </a:r>
          </a:p>
          <a:p>
            <a:pPr>
              <a:spcBef>
                <a:spcPts val="900"/>
              </a:spcBef>
            </a:pPr>
            <a:r>
              <a:rPr lang="en-US" altLang="en-US" sz="2400" b="1" dirty="0"/>
              <a:t>Appropriate for:</a:t>
            </a:r>
          </a:p>
          <a:p>
            <a:pPr marL="536707" lvl="2">
              <a:spcBef>
                <a:spcPts val="450"/>
              </a:spcBef>
            </a:pPr>
            <a:r>
              <a:rPr lang="en-US" sz="2400" b="1" dirty="0"/>
              <a:t>On-grade level students with instructional gaps </a:t>
            </a:r>
          </a:p>
          <a:p>
            <a:pPr marL="536707" lvl="2">
              <a:spcBef>
                <a:spcPts val="450"/>
              </a:spcBef>
            </a:pPr>
            <a:r>
              <a:rPr lang="en-US" sz="2400" b="1" dirty="0"/>
              <a:t>Reteaching a skill </a:t>
            </a:r>
          </a:p>
          <a:p>
            <a:pPr marL="536707" lvl="2">
              <a:spcBef>
                <a:spcPts val="450"/>
              </a:spcBef>
            </a:pPr>
            <a:r>
              <a:rPr lang="en-US" sz="2400" b="1" dirty="0"/>
              <a:t>Small group time (within/outside of Skills block)</a:t>
            </a:r>
          </a:p>
          <a:p>
            <a:pPr marL="342900" lvl="1" indent="0">
              <a:buNone/>
            </a:pPr>
            <a:endParaRPr lang="en-US" altLang="en-US" dirty="0" smtClean="0">
              <a:solidFill>
                <a:srgbClr val="606060"/>
              </a:solidFill>
            </a:endParaRPr>
          </a:p>
        </p:txBody>
      </p:sp>
      <p:pic>
        <p:nvPicPr>
          <p:cNvPr id="28678" name="Picture 6"/>
          <p:cNvPicPr>
            <a:picLocks noChangeAspect="1"/>
          </p:cNvPicPr>
          <p:nvPr/>
        </p:nvPicPr>
        <p:blipFill>
          <a:blip r:embed="rId3" cstate="print">
            <a:extLst>
              <a:ext uri="{28A0092B-C50C-407E-A947-70E740481C1C}">
                <a14:useLocalDpi xmlns:a14="http://schemas.microsoft.com/office/drawing/2010/main" val="0"/>
              </a:ext>
            </a:extLst>
          </a:blip>
          <a:srcRect l="20541" t="4715" r="6651" b="56296"/>
          <a:stretch>
            <a:fillRect/>
          </a:stretch>
        </p:blipFill>
        <p:spPr bwMode="auto">
          <a:xfrm>
            <a:off x="962247" y="1693838"/>
            <a:ext cx="3076353" cy="2347331"/>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28679" name="Picture 7"/>
          <p:cNvPicPr>
            <a:picLocks noChangeAspect="1"/>
          </p:cNvPicPr>
          <p:nvPr/>
        </p:nvPicPr>
        <p:blipFill>
          <a:blip r:embed="rId4" cstate="print">
            <a:extLst>
              <a:ext uri="{28A0092B-C50C-407E-A947-70E740481C1C}">
                <a14:useLocalDpi xmlns:a14="http://schemas.microsoft.com/office/drawing/2010/main" val="0"/>
              </a:ext>
            </a:extLst>
          </a:blip>
          <a:srcRect l="21698" t="55772" r="11491" b="17725"/>
          <a:stretch>
            <a:fillRect/>
          </a:stretch>
        </p:blipFill>
        <p:spPr bwMode="auto">
          <a:xfrm>
            <a:off x="3554750" y="4204605"/>
            <a:ext cx="941573" cy="483454"/>
          </a:xfrm>
          <a:prstGeom prst="rect">
            <a:avLst/>
          </a:prstGeom>
          <a:noFill/>
          <a:ln w="9525">
            <a:solidFill>
              <a:srgbClr val="87B9E3"/>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03618" y="4572001"/>
            <a:ext cx="1996783" cy="400110"/>
          </a:xfrm>
          <a:prstGeom prst="rect">
            <a:avLst/>
          </a:prstGeom>
          <a:solidFill>
            <a:schemeClr val="bg1"/>
          </a:solidFill>
          <a:ln>
            <a:solidFill>
              <a:schemeClr val="accent1"/>
            </a:solidFill>
          </a:ln>
        </p:spPr>
        <p:txBody>
          <a:bodyPr wrap="square" rtlCol="0">
            <a:spAutoFit/>
          </a:bodyPr>
          <a:lstStyle/>
          <a:p>
            <a:pPr algn="ctr"/>
            <a:r>
              <a:rPr lang="en-US" sz="1350" b="1" dirty="0" smtClean="0"/>
              <a:t> </a:t>
            </a:r>
            <a:r>
              <a:rPr lang="en-US" sz="2000" b="1" dirty="0"/>
              <a:t>patching a hole</a:t>
            </a:r>
          </a:p>
        </p:txBody>
      </p:sp>
      <p:sp>
        <p:nvSpPr>
          <p:cNvPr id="3" name="Footer Placeholder 2"/>
          <p:cNvSpPr>
            <a:spLocks noGrp="1"/>
          </p:cNvSpPr>
          <p:nvPr>
            <p:ph type="ftr" sz="quarter" idx="11"/>
          </p:nvPr>
        </p:nvSpPr>
        <p:spPr>
          <a:xfrm>
            <a:off x="5486400" y="7238999"/>
            <a:ext cx="2286000" cy="533400"/>
          </a:xfrm>
        </p:spPr>
        <p:txBody>
          <a:bodyPr/>
          <a:lstStyle/>
          <a:p>
            <a:r>
              <a:rPr lang="en-US" dirty="0" smtClean="0"/>
              <a:t>P</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9838" y="5243267"/>
            <a:ext cx="1990563" cy="1351575"/>
          </a:xfrm>
          <a:prstGeom prst="rect">
            <a:avLst/>
          </a:prstGeom>
          <a:ln>
            <a:solidFill>
              <a:srgbClr val="C00000"/>
            </a:solidFill>
          </a:ln>
        </p:spPr>
      </p:pic>
    </p:spTree>
    <p:extLst>
      <p:ext uri="{BB962C8B-B14F-4D97-AF65-F5344CB8AC3E}">
        <p14:creationId xmlns:p14="http://schemas.microsoft.com/office/powerpoint/2010/main" val="186659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67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a:xfrm>
            <a:off x="1371600" y="380999"/>
            <a:ext cx="6477000" cy="1177439"/>
          </a:xfrm>
          <a:solidFill>
            <a:schemeClr val="bg1"/>
          </a:solidFill>
          <a:ln w="38100">
            <a:solidFill>
              <a:srgbClr val="7030A0"/>
            </a:solidFill>
          </a:ln>
        </p:spPr>
        <p:txBody>
          <a:bodyPr/>
          <a:lstStyle/>
          <a:p>
            <a:pPr algn="ctr"/>
            <a:r>
              <a:rPr lang="en-US" altLang="en-US" b="1" dirty="0" smtClean="0"/>
              <a:t>Guided Reinforcement Lessons</a:t>
            </a:r>
          </a:p>
        </p:txBody>
      </p:sp>
      <p:sp>
        <p:nvSpPr>
          <p:cNvPr id="3" name="Footer Placeholder 2"/>
          <p:cNvSpPr>
            <a:spLocks noGrp="1"/>
          </p:cNvSpPr>
          <p:nvPr>
            <p:ph type="ftr" sz="quarter" idx="11"/>
          </p:nvPr>
        </p:nvSpPr>
        <p:spPr>
          <a:xfrm>
            <a:off x="4273576" y="5243267"/>
            <a:ext cx="3383333" cy="489684"/>
          </a:xfrm>
        </p:spPr>
        <p:txBody>
          <a:bodyPr/>
          <a:lstStyle/>
          <a:p>
            <a:r>
              <a:rPr lang="en-US" dirty="0" smtClean="0"/>
              <a:t> P</a:t>
            </a:r>
            <a:endParaRPr lang="en-US" dirty="0"/>
          </a:p>
        </p:txBody>
      </p:sp>
      <p:pic>
        <p:nvPicPr>
          <p:cNvPr id="9"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71600" y="1771650"/>
            <a:ext cx="6477000" cy="4552950"/>
          </a:xfrm>
          <a:ln w="76200">
            <a:solidFill>
              <a:srgbClr val="7030A0"/>
            </a:solidFill>
          </a:ln>
        </p:spPr>
      </p:pic>
    </p:spTree>
    <p:extLst>
      <p:ext uri="{BB962C8B-B14F-4D97-AF65-F5344CB8AC3E}">
        <p14:creationId xmlns:p14="http://schemas.microsoft.com/office/powerpoint/2010/main" val="1959022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a:xfrm>
            <a:off x="762000" y="279774"/>
            <a:ext cx="7866460" cy="925625"/>
          </a:xfrm>
          <a:solidFill>
            <a:schemeClr val="bg1"/>
          </a:solidFill>
          <a:ln w="38100">
            <a:solidFill>
              <a:srgbClr val="7030A0"/>
            </a:solidFill>
          </a:ln>
        </p:spPr>
        <p:txBody>
          <a:bodyPr>
            <a:normAutofit/>
          </a:bodyPr>
          <a:lstStyle/>
          <a:p>
            <a:pPr algn="ctr"/>
            <a:r>
              <a:rPr lang="en-US" altLang="en-US" sz="3600" b="1" dirty="0" smtClean="0"/>
              <a:t>Explicit Reteaching Lessons</a:t>
            </a:r>
          </a:p>
        </p:txBody>
      </p:sp>
      <p:sp>
        <p:nvSpPr>
          <p:cNvPr id="29699" name="Content Placeholder 2"/>
          <p:cNvSpPr>
            <a:spLocks noGrp="1"/>
          </p:cNvSpPr>
          <p:nvPr>
            <p:ph idx="1"/>
          </p:nvPr>
        </p:nvSpPr>
        <p:spPr>
          <a:xfrm>
            <a:off x="3788229" y="1600200"/>
            <a:ext cx="4840231" cy="4132750"/>
          </a:xfrm>
          <a:solidFill>
            <a:schemeClr val="bg1"/>
          </a:solidFill>
          <a:ln w="57150">
            <a:solidFill>
              <a:schemeClr val="bg1"/>
            </a:solidFill>
          </a:ln>
        </p:spPr>
        <p:txBody>
          <a:bodyPr>
            <a:normAutofit/>
          </a:bodyPr>
          <a:lstStyle/>
          <a:p>
            <a:pPr>
              <a:spcBef>
                <a:spcPts val="900"/>
              </a:spcBef>
            </a:pPr>
            <a:r>
              <a:rPr lang="en-US" altLang="en-US" sz="2000" b="1" dirty="0">
                <a:latin typeface="Times New Roman" panose="02020603050405020304" pitchFamily="18" charset="0"/>
                <a:cs typeface="Times New Roman" panose="02020603050405020304" pitchFamily="18" charset="0"/>
              </a:rPr>
              <a:t>Explicit instruction in an area of </a:t>
            </a:r>
            <a:r>
              <a:rPr lang="en-US" altLang="en-US" sz="2000" b="1" dirty="0" smtClean="0">
                <a:latin typeface="Times New Roman" panose="02020603050405020304" pitchFamily="18" charset="0"/>
                <a:cs typeface="Times New Roman" panose="02020603050405020304" pitchFamily="18" charset="0"/>
              </a:rPr>
              <a:t>literacy</a:t>
            </a:r>
          </a:p>
          <a:p>
            <a:pPr marL="0" indent="0">
              <a:spcBef>
                <a:spcPts val="900"/>
              </a:spcBef>
              <a:buNone/>
            </a:pPr>
            <a:endParaRPr lang="en-US" altLang="en-US" sz="2000" b="1" dirty="0">
              <a:latin typeface="Times New Roman" panose="02020603050405020304" pitchFamily="18" charset="0"/>
              <a:cs typeface="Times New Roman" panose="02020603050405020304" pitchFamily="18" charset="0"/>
            </a:endParaRPr>
          </a:p>
          <a:p>
            <a:pPr>
              <a:spcBef>
                <a:spcPts val="900"/>
              </a:spcBef>
            </a:pPr>
            <a:r>
              <a:rPr lang="en-US" altLang="en-US" sz="2000" b="1" dirty="0">
                <a:latin typeface="Times New Roman" panose="02020603050405020304" pitchFamily="18" charset="0"/>
                <a:cs typeface="Times New Roman" panose="02020603050405020304" pitchFamily="18" charset="0"/>
              </a:rPr>
              <a:t>Committed time working with student(s)</a:t>
            </a:r>
            <a:endParaRPr lang="en-US" sz="2000" b="1" dirty="0">
              <a:latin typeface="Times New Roman" panose="02020603050405020304" pitchFamily="18" charset="0"/>
              <a:cs typeface="Times New Roman" panose="02020603050405020304" pitchFamily="18" charset="0"/>
            </a:endParaRPr>
          </a:p>
          <a:p>
            <a:endParaRPr lang="en-US" altLang="en-US" b="1" dirty="0"/>
          </a:p>
          <a:p>
            <a:endParaRPr lang="en-US" altLang="en-US" b="1" dirty="0"/>
          </a:p>
          <a:p>
            <a:endParaRPr lang="en-US" altLang="en-US" b="1" dirty="0"/>
          </a:p>
          <a:p>
            <a:endParaRPr lang="en-US" altLang="en-US" b="1" dirty="0"/>
          </a:p>
        </p:txBody>
      </p:sp>
      <p:pic>
        <p:nvPicPr>
          <p:cNvPr id="29702" name="Picture 6"/>
          <p:cNvPicPr>
            <a:picLocks noChangeAspect="1"/>
          </p:cNvPicPr>
          <p:nvPr/>
        </p:nvPicPr>
        <p:blipFill>
          <a:blip r:embed="rId3" cstate="print">
            <a:extLst>
              <a:ext uri="{28A0092B-C50C-407E-A947-70E740481C1C}">
                <a14:useLocalDpi xmlns:a14="http://schemas.microsoft.com/office/drawing/2010/main" val="0"/>
              </a:ext>
            </a:extLst>
          </a:blip>
          <a:srcRect l="18227" t="4390" r="5389" b="13335"/>
          <a:stretch>
            <a:fillRect/>
          </a:stretch>
        </p:blipFill>
        <p:spPr bwMode="auto">
          <a:xfrm>
            <a:off x="762000" y="1409126"/>
            <a:ext cx="2590800" cy="2573605"/>
          </a:xfrm>
          <a:prstGeom prst="rect">
            <a:avLst/>
          </a:prstGeom>
          <a:noFill/>
          <a:ln w="9525">
            <a:solidFill>
              <a:srgbClr val="0070C0">
                <a:alpha val="50000"/>
              </a:srgbClr>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59996" y="4186458"/>
            <a:ext cx="1892753" cy="400110"/>
          </a:xfrm>
          <a:prstGeom prst="rect">
            <a:avLst/>
          </a:prstGeom>
          <a:solidFill>
            <a:schemeClr val="bg1"/>
          </a:solidFill>
          <a:ln>
            <a:solidFill>
              <a:schemeClr val="tx1"/>
            </a:solidFill>
          </a:ln>
        </p:spPr>
        <p:txBody>
          <a:bodyPr wrap="square" rtlCol="0">
            <a:spAutoFit/>
          </a:bodyPr>
          <a:lstStyle/>
          <a:p>
            <a:pPr algn="ctr"/>
            <a:r>
              <a:rPr lang="en-US" sz="2000" b="1" dirty="0"/>
              <a:t>repair</a:t>
            </a:r>
          </a:p>
        </p:txBody>
      </p:sp>
      <p:sp>
        <p:nvSpPr>
          <p:cNvPr id="3" name="Rectangle 2"/>
          <p:cNvSpPr/>
          <p:nvPr/>
        </p:nvSpPr>
        <p:spPr>
          <a:xfrm>
            <a:off x="3788229" y="2971799"/>
            <a:ext cx="4840231" cy="2118529"/>
          </a:xfrm>
          <a:prstGeom prst="rect">
            <a:avLst/>
          </a:prstGeom>
          <a:solidFill>
            <a:schemeClr val="bg1"/>
          </a:solidFill>
        </p:spPr>
        <p:txBody>
          <a:bodyPr wrap="square">
            <a:spAutoFit/>
          </a:bodyPr>
          <a:lstStyle/>
          <a:p>
            <a:pPr>
              <a:spcBef>
                <a:spcPts val="900"/>
              </a:spcBef>
            </a:pPr>
            <a:r>
              <a:rPr lang="en-US" sz="2000" b="1" dirty="0" smtClean="0">
                <a:latin typeface="Times New Roman" panose="02020603050405020304" pitchFamily="18" charset="0"/>
                <a:cs typeface="Times New Roman" panose="02020603050405020304" pitchFamily="18" charset="0"/>
              </a:rPr>
              <a:t>Appropriate </a:t>
            </a:r>
            <a:r>
              <a:rPr lang="en-US" sz="2000" b="1" dirty="0">
                <a:latin typeface="Times New Roman" panose="02020603050405020304" pitchFamily="18" charset="0"/>
                <a:cs typeface="Times New Roman" panose="02020603050405020304" pitchFamily="18" charset="0"/>
              </a:rPr>
              <a:t>for:</a:t>
            </a:r>
          </a:p>
          <a:p>
            <a:pPr marL="342900" indent="-342900">
              <a:spcBef>
                <a:spcPts val="450"/>
              </a:spcBef>
              <a:buFont typeface="Arial"/>
              <a:buChar char="•"/>
            </a:pPr>
            <a:r>
              <a:rPr lang="en-US" sz="2000" b="1" dirty="0">
                <a:latin typeface="Times New Roman" panose="02020603050405020304" pitchFamily="18" charset="0"/>
                <a:cs typeface="Times New Roman" panose="02020603050405020304" pitchFamily="18" charset="0"/>
              </a:rPr>
              <a:t>Below grade-level students </a:t>
            </a:r>
          </a:p>
          <a:p>
            <a:pPr marL="342900" indent="-342900">
              <a:spcBef>
                <a:spcPts val="450"/>
              </a:spcBef>
              <a:buFont typeface="Arial"/>
              <a:buChar char="•"/>
            </a:pPr>
            <a:r>
              <a:rPr lang="en-US" sz="2000" b="1" dirty="0">
                <a:latin typeface="Times New Roman" panose="02020603050405020304" pitchFamily="18" charset="0"/>
                <a:cs typeface="Times New Roman" panose="02020603050405020304" pitchFamily="18" charset="0"/>
              </a:rPr>
              <a:t>Students who need some intervention to stay </a:t>
            </a:r>
            <a:r>
              <a:rPr lang="en-US" sz="2000" b="1" dirty="0" smtClean="0">
                <a:latin typeface="Times New Roman" panose="02020603050405020304" pitchFamily="18" charset="0"/>
                <a:cs typeface="Times New Roman" panose="02020603050405020304" pitchFamily="18" charset="0"/>
              </a:rPr>
              <a:t>on </a:t>
            </a:r>
            <a:r>
              <a:rPr lang="en-US" sz="2000" b="1" dirty="0">
                <a:latin typeface="Times New Roman" panose="02020603050405020304" pitchFamily="18" charset="0"/>
                <a:cs typeface="Times New Roman" panose="02020603050405020304" pitchFamily="18" charset="0"/>
              </a:rPr>
              <a:t>track </a:t>
            </a:r>
          </a:p>
          <a:p>
            <a:pPr marL="342900" indent="-342900">
              <a:spcBef>
                <a:spcPts val="450"/>
              </a:spcBef>
              <a:buFont typeface="Arial"/>
              <a:buChar char="•"/>
            </a:pPr>
            <a:r>
              <a:rPr lang="en-US" sz="2000" b="1" dirty="0">
                <a:latin typeface="Times New Roman" panose="02020603050405020304" pitchFamily="18" charset="0"/>
                <a:cs typeface="Times New Roman" panose="02020603050405020304" pitchFamily="18" charset="0"/>
              </a:rPr>
              <a:t>Best as intervention instruction</a:t>
            </a:r>
          </a:p>
          <a:p>
            <a:pPr>
              <a:spcBef>
                <a:spcPts val="450"/>
              </a:spcBef>
            </a:pPr>
            <a:endParaRPr lang="en-US" sz="1500" b="1" dirty="0">
              <a:solidFill>
                <a:srgbClr val="606060"/>
              </a:solidFill>
            </a:endParaRPr>
          </a:p>
        </p:txBody>
      </p:sp>
      <p:sp>
        <p:nvSpPr>
          <p:cNvPr id="2" name="Footer Placeholder 1"/>
          <p:cNvSpPr>
            <a:spLocks noGrp="1"/>
          </p:cNvSpPr>
          <p:nvPr>
            <p:ph type="ftr" sz="quarter" idx="11"/>
          </p:nvPr>
        </p:nvSpPr>
        <p:spPr>
          <a:xfrm flipV="1">
            <a:off x="3028950" y="7467600"/>
            <a:ext cx="3086100" cy="76200"/>
          </a:xfrm>
        </p:spPr>
        <p:txBody>
          <a:bodyPr/>
          <a:lstStyle/>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996" y="4790295"/>
            <a:ext cx="1885950" cy="1961326"/>
          </a:xfrm>
          <a:prstGeom prst="rect">
            <a:avLst/>
          </a:prstGeom>
          <a:ln>
            <a:solidFill>
              <a:schemeClr val="tx1"/>
            </a:solidFill>
          </a:ln>
        </p:spPr>
      </p:pic>
    </p:spTree>
    <p:extLst>
      <p:ext uri="{BB962C8B-B14F-4D97-AF65-F5344CB8AC3E}">
        <p14:creationId xmlns:p14="http://schemas.microsoft.com/office/powerpoint/2010/main" val="214015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a:xfrm>
            <a:off x="914400" y="279774"/>
            <a:ext cx="7391400" cy="925625"/>
          </a:xfrm>
          <a:solidFill>
            <a:schemeClr val="bg1"/>
          </a:solidFill>
          <a:ln w="38100">
            <a:solidFill>
              <a:srgbClr val="7030A0"/>
            </a:solidFill>
          </a:ln>
        </p:spPr>
        <p:txBody>
          <a:bodyPr>
            <a:normAutofit/>
          </a:bodyPr>
          <a:lstStyle/>
          <a:p>
            <a:pPr algn="ctr"/>
            <a:r>
              <a:rPr lang="en-US" altLang="en-US" sz="3600" b="1" dirty="0" smtClean="0"/>
              <a:t>Explicit Reteaching Lessons</a:t>
            </a:r>
          </a:p>
        </p:txBody>
      </p:sp>
      <p:sp>
        <p:nvSpPr>
          <p:cNvPr id="29699" name="Content Placeholder 2"/>
          <p:cNvSpPr>
            <a:spLocks noGrp="1"/>
          </p:cNvSpPr>
          <p:nvPr>
            <p:ph idx="1"/>
          </p:nvPr>
        </p:nvSpPr>
        <p:spPr>
          <a:xfrm>
            <a:off x="10783210" y="3733800"/>
            <a:ext cx="3603171" cy="2362200"/>
          </a:xfrm>
          <a:solidFill>
            <a:schemeClr val="bg1"/>
          </a:solidFill>
          <a:ln w="57150">
            <a:solidFill>
              <a:schemeClr val="bg1"/>
            </a:solidFill>
          </a:ln>
        </p:spPr>
        <p:txBody>
          <a:bodyPr>
            <a:normAutofit/>
          </a:bodyPr>
          <a:lstStyle/>
          <a:p>
            <a:endParaRPr lang="en-US" altLang="en-US" b="1" dirty="0"/>
          </a:p>
          <a:p>
            <a:endParaRPr lang="en-US" altLang="en-US" b="1" dirty="0"/>
          </a:p>
          <a:p>
            <a:endParaRPr lang="en-US" altLang="en-US" b="1" dirty="0"/>
          </a:p>
          <a:p>
            <a:endParaRPr lang="en-US" altLang="en-US" b="1" dirty="0"/>
          </a:p>
        </p:txBody>
      </p:sp>
      <p:sp>
        <p:nvSpPr>
          <p:cNvPr id="8" name="TextBox 7"/>
          <p:cNvSpPr txBox="1"/>
          <p:nvPr/>
        </p:nvSpPr>
        <p:spPr>
          <a:xfrm>
            <a:off x="-4038600" y="4170845"/>
            <a:ext cx="769825" cy="300082"/>
          </a:xfrm>
          <a:prstGeom prst="rect">
            <a:avLst/>
          </a:prstGeom>
          <a:solidFill>
            <a:schemeClr val="bg1"/>
          </a:solidFill>
          <a:ln>
            <a:solidFill>
              <a:schemeClr val="tx1"/>
            </a:solidFill>
          </a:ln>
        </p:spPr>
        <p:txBody>
          <a:bodyPr wrap="square" rtlCol="0">
            <a:spAutoFit/>
          </a:bodyPr>
          <a:lstStyle/>
          <a:p>
            <a:r>
              <a:rPr lang="en-US" sz="1350" b="1" dirty="0" smtClean="0"/>
              <a:t>rep</a:t>
            </a:r>
            <a:endParaRPr lang="en-US" sz="1350" b="1" dirty="0"/>
          </a:p>
        </p:txBody>
      </p:sp>
      <p:sp>
        <p:nvSpPr>
          <p:cNvPr id="3" name="Rectangle 2"/>
          <p:cNvSpPr/>
          <p:nvPr/>
        </p:nvSpPr>
        <p:spPr>
          <a:xfrm>
            <a:off x="10811563" y="2514600"/>
            <a:ext cx="4840231" cy="323165"/>
          </a:xfrm>
          <a:prstGeom prst="rect">
            <a:avLst/>
          </a:prstGeom>
          <a:solidFill>
            <a:schemeClr val="bg1"/>
          </a:solidFill>
        </p:spPr>
        <p:txBody>
          <a:bodyPr wrap="square">
            <a:spAutoFit/>
          </a:bodyPr>
          <a:lstStyle/>
          <a:p>
            <a:pPr>
              <a:spcBef>
                <a:spcPts val="450"/>
              </a:spcBef>
            </a:pPr>
            <a:endParaRPr lang="en-US" sz="1500" b="1" dirty="0">
              <a:solidFill>
                <a:srgbClr val="606060"/>
              </a:solidFill>
            </a:endParaRPr>
          </a:p>
        </p:txBody>
      </p:sp>
      <p:sp>
        <p:nvSpPr>
          <p:cNvPr id="2" name="Footer Placeholder 1"/>
          <p:cNvSpPr>
            <a:spLocks noGrp="1"/>
          </p:cNvSpPr>
          <p:nvPr>
            <p:ph type="ftr" sz="quarter" idx="11"/>
          </p:nvPr>
        </p:nvSpPr>
        <p:spPr/>
        <p:txBody>
          <a:bodyPr/>
          <a:lstStyle/>
          <a:p>
            <a:endParaRPr lang="en-US" dirty="0"/>
          </a:p>
        </p:txBody>
      </p:sp>
      <p:pic>
        <p:nvPicPr>
          <p:cNvPr id="9"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524000"/>
            <a:ext cx="7391400" cy="5029200"/>
          </a:xfrm>
          <a:prstGeom prst="rect">
            <a:avLst/>
          </a:prstGeom>
          <a:ln w="76200">
            <a:solidFill>
              <a:srgbClr val="7030A0"/>
            </a:solidFill>
          </a:ln>
          <a:scene3d>
            <a:camera prst="orthographicFront"/>
            <a:lightRig rig="threePt" dir="t"/>
          </a:scene3d>
          <a:sp3d>
            <a:bevelT/>
          </a:sp3d>
        </p:spPr>
      </p:pic>
    </p:spTree>
    <p:extLst>
      <p:ext uri="{BB962C8B-B14F-4D97-AF65-F5344CB8AC3E}">
        <p14:creationId xmlns:p14="http://schemas.microsoft.com/office/powerpoint/2010/main" val="36453371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7224" y="168274"/>
            <a:ext cx="8105775" cy="926513"/>
          </a:xfrm>
          <a:solidFill>
            <a:schemeClr val="bg1"/>
          </a:solidFill>
          <a:ln w="38100">
            <a:solidFill>
              <a:srgbClr val="7030A0"/>
            </a:solidFill>
          </a:ln>
        </p:spPr>
        <p:txBody>
          <a:bodyPr>
            <a:normAutofit fontScale="90000"/>
          </a:bodyPr>
          <a:lstStyle/>
          <a:p>
            <a:pPr algn="ctr"/>
            <a:r>
              <a:rPr lang="en-US" sz="3600" b="1" dirty="0" smtClean="0">
                <a:latin typeface="Times New Roman" panose="02020603050405020304" pitchFamily="18" charset="0"/>
                <a:cs typeface="Times New Roman" panose="02020603050405020304" pitchFamily="18" charset="0"/>
              </a:rPr>
              <a:t/>
            </a:r>
            <a:br>
              <a:rPr lang="en-US" sz="3600" b="1" dirty="0" smtClean="0">
                <a:latin typeface="Times New Roman" panose="02020603050405020304" pitchFamily="18" charset="0"/>
                <a:cs typeface="Times New Roman" panose="02020603050405020304" pitchFamily="18" charset="0"/>
              </a:rPr>
            </a:br>
            <a:r>
              <a:rPr lang="en-US" sz="3600" b="1" dirty="0" smtClean="0">
                <a:latin typeface="Times New Roman" panose="02020603050405020304" pitchFamily="18" charset="0"/>
                <a:cs typeface="Times New Roman" panose="02020603050405020304" pitchFamily="18" charset="0"/>
              </a:rPr>
              <a:t>Core Knowledge Language Arts (CKLA)  </a:t>
            </a:r>
            <a:r>
              <a:rPr lang="en-US" sz="3600" b="1" dirty="0">
                <a:latin typeface="Times New Roman" panose="02020603050405020304" pitchFamily="18" charset="0"/>
                <a:cs typeface="Times New Roman" panose="02020603050405020304" pitchFamily="18" charset="0"/>
              </a:rPr>
              <a:t>is the adopted K-5  ELA c</a:t>
            </a:r>
            <a:r>
              <a:rPr lang="en-US" sz="3600" b="1" dirty="0" smtClean="0">
                <a:latin typeface="Times New Roman" panose="02020603050405020304" pitchFamily="18" charset="0"/>
                <a:cs typeface="Times New Roman" panose="02020603050405020304" pitchFamily="18" charset="0"/>
              </a:rPr>
              <a:t>urriculum</a:t>
            </a:r>
            <a:r>
              <a:rPr lang="en-US" sz="3600" b="1" dirty="0">
                <a:solidFill>
                  <a:schemeClr val="bg1"/>
                </a:solidFill>
                <a:latin typeface="Times New Roman" panose="02020603050405020304" pitchFamily="18" charset="0"/>
                <a:cs typeface="Times New Roman" panose="02020603050405020304" pitchFamily="18" charset="0"/>
              </a:rPr>
              <a:t/>
            </a:r>
            <a:br>
              <a:rPr lang="en-US" sz="3600" b="1" dirty="0">
                <a:solidFill>
                  <a:schemeClr val="bg1"/>
                </a:solidFill>
                <a:latin typeface="Times New Roman" panose="02020603050405020304" pitchFamily="18" charset="0"/>
                <a:cs typeface="Times New Roman" panose="02020603050405020304" pitchFamily="18" charset="0"/>
              </a:rPr>
            </a:br>
            <a:endParaRPr lang="en-US" dirty="0"/>
          </a:p>
        </p:txBody>
      </p:sp>
      <p:sp>
        <p:nvSpPr>
          <p:cNvPr id="3" name="Content Placeholder 2"/>
          <p:cNvSpPr>
            <a:spLocks noGrp="1"/>
          </p:cNvSpPr>
          <p:nvPr>
            <p:ph idx="1"/>
          </p:nvPr>
        </p:nvSpPr>
        <p:spPr>
          <a:xfrm>
            <a:off x="657225" y="1387968"/>
            <a:ext cx="7829550" cy="5333507"/>
          </a:xfrm>
          <a:ln w="76200">
            <a:solidFill>
              <a:schemeClr val="tx1"/>
            </a:solidFill>
            <a:prstDash val="sysDot"/>
          </a:ln>
        </p:spPr>
        <p:txBody>
          <a:bodyPr>
            <a:normAutofit/>
          </a:bodyPr>
          <a:lstStyle/>
          <a:p>
            <a:pPr marL="0" indent="0" fontAlgn="t">
              <a:buNone/>
            </a:pP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8" name="Date Placeholder 7"/>
          <p:cNvSpPr>
            <a:spLocks noGrp="1"/>
          </p:cNvSpPr>
          <p:nvPr>
            <p:ph type="dt" sz="half" idx="10"/>
          </p:nvPr>
        </p:nvSpPr>
        <p:spPr/>
        <p:txBody>
          <a:bodyPr/>
          <a:lstStyle/>
          <a:p>
            <a:r>
              <a:rPr lang="en-US" dirty="0" smtClean="0"/>
              <a:t>8/24/2015</a:t>
            </a:r>
            <a:endParaRPr lang="en-US" dirty="0"/>
          </a:p>
        </p:txBody>
      </p:sp>
      <p:pic>
        <p:nvPicPr>
          <p:cNvPr id="4" name="Picture 3" descr="Grade K.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0065" y="-70299"/>
            <a:ext cx="1727945" cy="9142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Grade 3.tif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278316"/>
            <a:ext cx="1915176" cy="8931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AutoShape 2" descr="Image result for core knowledge language arts"/>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8" descr="http://eliassaberkhiabani.weebly.com/uploads/5/3/4/2/53425779/9839258_orig.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96450" y="2514600"/>
            <a:ext cx="2321560" cy="2669540"/>
          </a:xfrm>
          <a:prstGeom prst="rect">
            <a:avLst/>
          </a:prstGeom>
          <a:noFill/>
          <a:ln>
            <a:no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4375" y="1094787"/>
            <a:ext cx="3914775" cy="3595687"/>
          </a:xfrm>
          <a:prstGeom prst="rect">
            <a:avLst/>
          </a:prstGeom>
        </p:spPr>
      </p:pic>
      <p:pic>
        <p:nvPicPr>
          <p:cNvPr id="10" name="Content Placeholder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225" y="1387968"/>
            <a:ext cx="8105775" cy="5333507"/>
          </a:xfrm>
          <a:prstGeom prst="rect">
            <a:avLst/>
          </a:prstGeom>
          <a:ln w="76200">
            <a:solidFill>
              <a:srgbClr val="7030A0"/>
            </a:solidFill>
          </a:ln>
          <a:scene3d>
            <a:camera prst="orthographicFront"/>
            <a:lightRig rig="threePt" dir="t"/>
          </a:scene3d>
          <a:sp3d>
            <a:bevelT/>
          </a:sp3d>
        </p:spPr>
      </p:pic>
    </p:spTree>
    <p:extLst>
      <p:ext uri="{BB962C8B-B14F-4D97-AF65-F5344CB8AC3E}">
        <p14:creationId xmlns:p14="http://schemas.microsoft.com/office/powerpoint/2010/main" val="23720411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a:xfrm>
            <a:off x="762001" y="381000"/>
            <a:ext cx="7696199" cy="630237"/>
          </a:xfrm>
          <a:solidFill>
            <a:schemeClr val="bg1"/>
          </a:solidFill>
          <a:ln w="38100">
            <a:solidFill>
              <a:srgbClr val="7030A0"/>
            </a:solidFill>
          </a:ln>
        </p:spPr>
        <p:txBody>
          <a:bodyPr>
            <a:normAutofit/>
          </a:bodyPr>
          <a:lstStyle/>
          <a:p>
            <a:pPr algn="ctr"/>
            <a:r>
              <a:rPr lang="en-US" altLang="en-US" sz="3600" b="1" dirty="0" smtClean="0"/>
              <a:t>Comprehensive Reteaching Lessons</a:t>
            </a:r>
          </a:p>
        </p:txBody>
      </p:sp>
      <p:sp>
        <p:nvSpPr>
          <p:cNvPr id="3" name="Content Placeholder 2"/>
          <p:cNvSpPr>
            <a:spLocks noGrp="1"/>
          </p:cNvSpPr>
          <p:nvPr>
            <p:ph idx="1"/>
          </p:nvPr>
        </p:nvSpPr>
        <p:spPr>
          <a:xfrm>
            <a:off x="4876800" y="1295400"/>
            <a:ext cx="3581400" cy="4419600"/>
          </a:xfrm>
          <a:solidFill>
            <a:schemeClr val="bg1"/>
          </a:solidFill>
          <a:ln w="57150">
            <a:solidFill>
              <a:schemeClr val="bg1"/>
            </a:solidFill>
          </a:ln>
        </p:spPr>
        <p:txBody>
          <a:bodyPr>
            <a:normAutofit/>
          </a:bodyPr>
          <a:lstStyle/>
          <a:p>
            <a:pPr>
              <a:spcBef>
                <a:spcPts val="900"/>
              </a:spcBef>
              <a:defRPr/>
            </a:pPr>
            <a:r>
              <a:rPr lang="en-US" sz="2200" b="1" dirty="0">
                <a:latin typeface="Times New Roman" panose="02020603050405020304" pitchFamily="18" charset="0"/>
                <a:cs typeface="Times New Roman" panose="02020603050405020304" pitchFamily="18" charset="0"/>
              </a:rPr>
              <a:t>Explicit instruction across multiple literacy areas </a:t>
            </a:r>
          </a:p>
          <a:p>
            <a:pPr>
              <a:spcBef>
                <a:spcPts val="900"/>
              </a:spcBef>
              <a:defRPr/>
            </a:pPr>
            <a:r>
              <a:rPr lang="en-US" altLang="en-US" sz="2200" b="1" dirty="0">
                <a:latin typeface="Times New Roman" panose="02020603050405020304" pitchFamily="18" charset="0"/>
                <a:cs typeface="Times New Roman" panose="02020603050405020304" pitchFamily="18" charset="0"/>
              </a:rPr>
              <a:t>Significant  committed time working with student(s)</a:t>
            </a:r>
          </a:p>
          <a:p>
            <a:pPr>
              <a:spcBef>
                <a:spcPts val="900"/>
              </a:spcBef>
              <a:defRPr/>
            </a:pPr>
            <a:r>
              <a:rPr lang="en-US" sz="2200" b="1" dirty="0">
                <a:latin typeface="Times New Roman" panose="02020603050405020304" pitchFamily="18" charset="0"/>
                <a:cs typeface="Times New Roman" panose="02020603050405020304" pitchFamily="18" charset="0"/>
              </a:rPr>
              <a:t>Appropriate for:</a:t>
            </a:r>
          </a:p>
          <a:p>
            <a:pPr indent="-215504"/>
            <a:r>
              <a:rPr lang="en-US" sz="2200" b="1" dirty="0">
                <a:latin typeface="Times New Roman" panose="02020603050405020304" pitchFamily="18" charset="0"/>
                <a:cs typeface="Times New Roman" panose="02020603050405020304" pitchFamily="18" charset="0"/>
              </a:rPr>
              <a:t>Students with IEPs</a:t>
            </a:r>
          </a:p>
          <a:p>
            <a:pPr indent="-215504"/>
            <a:r>
              <a:rPr lang="en-US" sz="2200" b="1" dirty="0">
                <a:latin typeface="Times New Roman" panose="02020603050405020304" pitchFamily="18" charset="0"/>
                <a:cs typeface="Times New Roman" panose="02020603050405020304" pitchFamily="18" charset="0"/>
              </a:rPr>
              <a:t>Students at least one grade level behind</a:t>
            </a:r>
          </a:p>
          <a:p>
            <a:pPr indent="-215504"/>
            <a:r>
              <a:rPr lang="en-US" sz="2200" b="1" dirty="0">
                <a:latin typeface="Times New Roman" panose="02020603050405020304" pitchFamily="18" charset="0"/>
                <a:cs typeface="Times New Roman" panose="02020603050405020304" pitchFamily="18" charset="0"/>
              </a:rPr>
              <a:t>Can be used as a substitute for Teacher’s Guide lesson</a:t>
            </a:r>
          </a:p>
          <a:p>
            <a:pPr marL="0" indent="0">
              <a:buNone/>
              <a:defRPr/>
            </a:pPr>
            <a:endParaRPr lang="en-US" dirty="0"/>
          </a:p>
        </p:txBody>
      </p:sp>
      <p:sp>
        <p:nvSpPr>
          <p:cNvPr id="2" name="Footer Placeholder 1"/>
          <p:cNvSpPr>
            <a:spLocks noGrp="1"/>
          </p:cNvSpPr>
          <p:nvPr>
            <p:ph type="ftr" sz="quarter" idx="11"/>
          </p:nvPr>
        </p:nvSpPr>
        <p:spPr>
          <a:xfrm>
            <a:off x="3028950" y="7467600"/>
            <a:ext cx="3086100" cy="76200"/>
          </a:xfrm>
        </p:spPr>
        <p:txBody>
          <a:bodyPr/>
          <a:lstStyle/>
          <a:p>
            <a:endParaRPr lang="en-US" dirty="0"/>
          </a:p>
        </p:txBody>
      </p:sp>
      <p:pic>
        <p:nvPicPr>
          <p:cNvPr id="30726" name="Picture 6"/>
          <p:cNvPicPr>
            <a:picLocks noChangeAspect="1"/>
          </p:cNvPicPr>
          <p:nvPr/>
        </p:nvPicPr>
        <p:blipFill>
          <a:blip r:embed="rId3" cstate="print">
            <a:extLst>
              <a:ext uri="{28A0092B-C50C-407E-A947-70E740481C1C}">
                <a14:useLocalDpi xmlns:a14="http://schemas.microsoft.com/office/drawing/2010/main" val="0"/>
              </a:ext>
            </a:extLst>
          </a:blip>
          <a:srcRect l="19278" t="4878" r="6232" b="19350"/>
          <a:stretch>
            <a:fillRect/>
          </a:stretch>
        </p:blipFill>
        <p:spPr bwMode="auto">
          <a:xfrm>
            <a:off x="762001" y="1519497"/>
            <a:ext cx="1904999" cy="2573415"/>
          </a:xfrm>
          <a:prstGeom prst="rect">
            <a:avLst/>
          </a:prstGeom>
          <a:noFill/>
          <a:ln w="9525">
            <a:solidFill>
              <a:srgbClr val="00B0F0">
                <a:alpha val="50000"/>
              </a:srgbClr>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7"/>
          <p:cNvPicPr>
            <a:picLocks noChangeAspect="1"/>
          </p:cNvPicPr>
          <p:nvPr/>
        </p:nvPicPr>
        <p:blipFill>
          <a:blip r:embed="rId4" cstate="print">
            <a:extLst>
              <a:ext uri="{28A0092B-C50C-407E-A947-70E740481C1C}">
                <a14:useLocalDpi xmlns:a14="http://schemas.microsoft.com/office/drawing/2010/main" val="0"/>
              </a:ext>
            </a:extLst>
          </a:blip>
          <a:srcRect l="25800" t="4715" r="4337" b="31870"/>
          <a:stretch>
            <a:fillRect/>
          </a:stretch>
        </p:blipFill>
        <p:spPr bwMode="auto">
          <a:xfrm>
            <a:off x="2980950" y="1546098"/>
            <a:ext cx="1764833" cy="2573414"/>
          </a:xfrm>
          <a:prstGeom prst="rect">
            <a:avLst/>
          </a:prstGeom>
          <a:noFill/>
          <a:ln w="9525">
            <a:solidFill>
              <a:srgbClr val="00B0F0">
                <a:alpha val="50000"/>
              </a:srgbClr>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5080169"/>
            <a:ext cx="2514600" cy="1400175"/>
          </a:xfrm>
          <a:prstGeom prst="rect">
            <a:avLst/>
          </a:prstGeom>
          <a:ln>
            <a:solidFill>
              <a:schemeClr val="tx1"/>
            </a:solidFill>
          </a:ln>
        </p:spPr>
      </p:pic>
      <p:sp>
        <p:nvSpPr>
          <p:cNvPr id="11" name="TextBox 10"/>
          <p:cNvSpPr txBox="1"/>
          <p:nvPr/>
        </p:nvSpPr>
        <p:spPr>
          <a:xfrm>
            <a:off x="1371600" y="4545160"/>
            <a:ext cx="2209799" cy="400110"/>
          </a:xfrm>
          <a:prstGeom prst="rect">
            <a:avLst/>
          </a:prstGeom>
          <a:solidFill>
            <a:schemeClr val="bg1"/>
          </a:solidFill>
          <a:ln>
            <a:solidFill>
              <a:schemeClr val="accent1"/>
            </a:solidFill>
          </a:ln>
        </p:spPr>
        <p:txBody>
          <a:bodyPr wrap="square" rtlCol="0">
            <a:spAutoFit/>
          </a:bodyPr>
          <a:lstStyle/>
          <a:p>
            <a:pPr algn="ctr"/>
            <a:r>
              <a:rPr lang="en-US" sz="1350" b="1" dirty="0"/>
              <a:t>  </a:t>
            </a:r>
            <a:r>
              <a:rPr lang="en-US" sz="2000" b="1" dirty="0" smtClean="0"/>
              <a:t>Rebuilding</a:t>
            </a:r>
            <a:endParaRPr lang="en-US" sz="2000" b="1" dirty="0"/>
          </a:p>
        </p:txBody>
      </p:sp>
    </p:spTree>
    <p:extLst>
      <p:ext uri="{BB962C8B-B14F-4D97-AF65-F5344CB8AC3E}">
        <p14:creationId xmlns:p14="http://schemas.microsoft.com/office/powerpoint/2010/main" val="25149689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a:xfrm>
            <a:off x="762000" y="279774"/>
            <a:ext cx="7866460" cy="925625"/>
          </a:xfrm>
          <a:solidFill>
            <a:schemeClr val="bg1"/>
          </a:solidFill>
          <a:ln>
            <a:solidFill>
              <a:srgbClr val="7030A0"/>
            </a:solidFill>
          </a:ln>
        </p:spPr>
        <p:txBody>
          <a:bodyPr>
            <a:normAutofit/>
          </a:bodyPr>
          <a:lstStyle/>
          <a:p>
            <a:pPr algn="ctr"/>
            <a:r>
              <a:rPr lang="en-US" altLang="en-US" sz="3600" b="1" dirty="0"/>
              <a:t>Comprehensive Reteaching </a:t>
            </a:r>
            <a:r>
              <a:rPr lang="en-US" altLang="en-US" sz="3600" b="1" dirty="0" smtClean="0"/>
              <a:t>Lessons</a:t>
            </a:r>
          </a:p>
        </p:txBody>
      </p:sp>
      <p:sp>
        <p:nvSpPr>
          <p:cNvPr id="29699" name="Content Placeholder 2"/>
          <p:cNvSpPr>
            <a:spLocks noGrp="1"/>
          </p:cNvSpPr>
          <p:nvPr>
            <p:ph idx="1"/>
          </p:nvPr>
        </p:nvSpPr>
        <p:spPr>
          <a:xfrm flipH="1">
            <a:off x="1600200" y="1536081"/>
            <a:ext cx="5943600" cy="4712319"/>
          </a:xfrm>
          <a:solidFill>
            <a:schemeClr val="bg1"/>
          </a:solidFill>
          <a:ln w="57150">
            <a:solidFill>
              <a:schemeClr val="bg1"/>
            </a:solidFill>
          </a:ln>
        </p:spPr>
        <p:txBody>
          <a:bodyPr>
            <a:normAutofit/>
          </a:bodyPr>
          <a:lstStyle/>
          <a:p>
            <a:endParaRPr lang="en-US" altLang="en-US" b="1" dirty="0"/>
          </a:p>
          <a:p>
            <a:endParaRPr lang="en-US" altLang="en-US" b="1" dirty="0"/>
          </a:p>
          <a:p>
            <a:endParaRPr lang="en-US" altLang="en-US" b="1" dirty="0"/>
          </a:p>
          <a:p>
            <a:endParaRPr lang="en-US" altLang="en-US" b="1" dirty="0"/>
          </a:p>
        </p:txBody>
      </p:sp>
      <p:sp>
        <p:nvSpPr>
          <p:cNvPr id="3" name="Rectangle 2"/>
          <p:cNvSpPr/>
          <p:nvPr/>
        </p:nvSpPr>
        <p:spPr>
          <a:xfrm>
            <a:off x="10287000" y="873257"/>
            <a:ext cx="4840231" cy="664284"/>
          </a:xfrm>
          <a:prstGeom prst="rect">
            <a:avLst/>
          </a:prstGeom>
          <a:solidFill>
            <a:schemeClr val="bg1"/>
          </a:solidFill>
        </p:spPr>
        <p:txBody>
          <a:bodyPr wrap="square">
            <a:spAutoFit/>
          </a:bodyPr>
          <a:lstStyle/>
          <a:p>
            <a:pPr>
              <a:spcBef>
                <a:spcPts val="900"/>
              </a:spcBef>
            </a:pPr>
            <a:endParaRPr lang="en-US" b="1" dirty="0">
              <a:solidFill>
                <a:srgbClr val="606060"/>
              </a:solidFill>
            </a:endParaRPr>
          </a:p>
          <a:p>
            <a:pPr>
              <a:spcBef>
                <a:spcPts val="450"/>
              </a:spcBef>
            </a:pPr>
            <a:endParaRPr lang="en-US" sz="1500" b="1" dirty="0">
              <a:solidFill>
                <a:srgbClr val="606060"/>
              </a:solidFill>
            </a:endParaRPr>
          </a:p>
        </p:txBody>
      </p:sp>
      <p:sp>
        <p:nvSpPr>
          <p:cNvPr id="2" name="Footer Placeholder 1"/>
          <p:cNvSpPr>
            <a:spLocks noGrp="1"/>
          </p:cNvSpPr>
          <p:nvPr>
            <p:ph type="ftr" sz="quarter" idx="11"/>
          </p:nvPr>
        </p:nvSpPr>
        <p:spPr>
          <a:xfrm flipV="1">
            <a:off x="3028950" y="6248400"/>
            <a:ext cx="3086100" cy="107951"/>
          </a:xfrm>
        </p:spPr>
        <p:txBody>
          <a:bodyPr/>
          <a:lstStyle/>
          <a:p>
            <a:endParaRPr lang="en-US" dirty="0"/>
          </a:p>
        </p:txBody>
      </p:sp>
      <p:pic>
        <p:nvPicPr>
          <p:cNvPr id="9"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505601"/>
            <a:ext cx="7714060" cy="5183934"/>
          </a:xfrm>
          <a:prstGeom prst="rect">
            <a:avLst/>
          </a:prstGeom>
          <a:ln w="76200">
            <a:solidFill>
              <a:srgbClr val="7030A0"/>
            </a:solidFill>
          </a:ln>
          <a:scene3d>
            <a:camera prst="orthographicFront"/>
            <a:lightRig rig="threePt" dir="t"/>
          </a:scene3d>
          <a:sp3d>
            <a:bevelT/>
          </a:sp3d>
        </p:spPr>
      </p:pic>
    </p:spTree>
    <p:extLst>
      <p:ext uri="{BB962C8B-B14F-4D97-AF65-F5344CB8AC3E}">
        <p14:creationId xmlns:p14="http://schemas.microsoft.com/office/powerpoint/2010/main" val="15513326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6565" y="304800"/>
            <a:ext cx="7166835" cy="885123"/>
          </a:xfrm>
          <a:solidFill>
            <a:schemeClr val="bg1"/>
          </a:solidFill>
          <a:ln w="38100">
            <a:solidFill>
              <a:srgbClr val="7030A0"/>
            </a:solidFill>
          </a:ln>
        </p:spPr>
        <p:txBody>
          <a:bodyPr>
            <a:normAutofit/>
          </a:bodyPr>
          <a:lstStyle/>
          <a:p>
            <a:pPr marL="571500" indent="-571500" algn="ctr">
              <a:buFont typeface="Wingdings" panose="05000000000000000000" pitchFamily="2" charset="2"/>
              <a:buChar char="Ø"/>
            </a:pPr>
            <a:r>
              <a:rPr lang="en-US" sz="3600" b="1" dirty="0" smtClean="0"/>
              <a:t>Word </a:t>
            </a:r>
            <a:r>
              <a:rPr lang="en-US" sz="3600" b="1" dirty="0"/>
              <a:t>&amp; Chaining Lists</a:t>
            </a:r>
            <a:endParaRPr lang="en-US" sz="3600" dirty="0"/>
          </a:p>
        </p:txBody>
      </p:sp>
      <p:sp>
        <p:nvSpPr>
          <p:cNvPr id="4" name="Footer Placeholder 3"/>
          <p:cNvSpPr>
            <a:spLocks noGrp="1"/>
          </p:cNvSpPr>
          <p:nvPr>
            <p:ph type="ftr" sz="quarter" idx="11"/>
          </p:nvPr>
        </p:nvSpPr>
        <p:spPr/>
        <p:txBody>
          <a:bodyPr/>
          <a:lstStyle/>
          <a:p>
            <a:endParaRPr lang="en-US" dirty="0"/>
          </a:p>
        </p:txBody>
      </p:sp>
      <p:pic>
        <p:nvPicPr>
          <p:cNvPr id="5" name="Picture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578" t="4037" r="3500" b="13741"/>
          <a:stretch/>
        </p:blipFill>
        <p:spPr bwMode="auto">
          <a:xfrm>
            <a:off x="986565" y="1690200"/>
            <a:ext cx="3433035" cy="3919628"/>
          </a:xfrm>
          <a:prstGeom prst="rect">
            <a:avLst/>
          </a:prstGeom>
          <a:noFill/>
          <a:ln w="9525">
            <a:solidFill>
              <a:srgbClr val="00B0F0">
                <a:alpha val="50000"/>
              </a:srgbClr>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4800600" y="2667000"/>
            <a:ext cx="3810000" cy="1569660"/>
          </a:xfrm>
          <a:prstGeom prst="rect">
            <a:avLst/>
          </a:prstGeom>
          <a:solidFill>
            <a:schemeClr val="bg1"/>
          </a:solidFill>
          <a:ln>
            <a:solidFill>
              <a:srgbClr val="C00000"/>
            </a:solidFill>
          </a:ln>
        </p:spPr>
        <p:txBody>
          <a:bodyPr wrap="square">
            <a:spAutoFit/>
          </a:bodyPr>
          <a:lstStyle/>
          <a:p>
            <a:pPr marL="40481" algn="ctr">
              <a:spcBef>
                <a:spcPts val="900"/>
              </a:spcBef>
            </a:pPr>
            <a:r>
              <a:rPr lang="en-US" altLang="en-US" sz="3200" b="1" dirty="0">
                <a:latin typeface="Times New Roman" panose="02020603050405020304" pitchFamily="18" charset="0"/>
                <a:cs typeface="Times New Roman" panose="02020603050405020304" pitchFamily="18" charset="0"/>
              </a:rPr>
              <a:t>Practice mastery of letter-sound correspondences</a:t>
            </a:r>
          </a:p>
        </p:txBody>
      </p:sp>
    </p:spTree>
    <p:extLst>
      <p:ext uri="{BB962C8B-B14F-4D97-AF65-F5344CB8AC3E}">
        <p14:creationId xmlns:p14="http://schemas.microsoft.com/office/powerpoint/2010/main" val="29899677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6565" y="304800"/>
            <a:ext cx="7166835" cy="885123"/>
          </a:xfrm>
          <a:solidFill>
            <a:schemeClr val="bg1"/>
          </a:solidFill>
          <a:ln w="38100">
            <a:solidFill>
              <a:srgbClr val="7030A0"/>
            </a:solidFill>
          </a:ln>
        </p:spPr>
        <p:txBody>
          <a:bodyPr>
            <a:normAutofit/>
          </a:bodyPr>
          <a:lstStyle/>
          <a:p>
            <a:pPr algn="ctr"/>
            <a:r>
              <a:rPr lang="en-US" sz="3600" b="1" dirty="0" smtClean="0"/>
              <a:t>Word </a:t>
            </a:r>
            <a:r>
              <a:rPr lang="en-US" sz="3600" b="1" dirty="0"/>
              <a:t>&amp; Chaining Lists</a:t>
            </a:r>
            <a:endParaRPr lang="en-US" sz="3600" dirty="0"/>
          </a:p>
        </p:txBody>
      </p:sp>
      <p:sp>
        <p:nvSpPr>
          <p:cNvPr id="4" name="Footer Placeholder 3"/>
          <p:cNvSpPr>
            <a:spLocks noGrp="1"/>
          </p:cNvSpPr>
          <p:nvPr>
            <p:ph type="ftr" sz="quarter" idx="11"/>
          </p:nvPr>
        </p:nvSpPr>
        <p:spPr/>
        <p:txBody>
          <a:bodyPr/>
          <a:lstStyle/>
          <a:p>
            <a:endParaRPr lang="en-US" dirty="0"/>
          </a:p>
        </p:txBody>
      </p:sp>
      <p:sp>
        <p:nvSpPr>
          <p:cNvPr id="6" name="Rectangle 5"/>
          <p:cNvSpPr/>
          <p:nvPr/>
        </p:nvSpPr>
        <p:spPr>
          <a:xfrm>
            <a:off x="4724400" y="2133600"/>
            <a:ext cx="2057400" cy="3046988"/>
          </a:xfrm>
          <a:prstGeom prst="rect">
            <a:avLst/>
          </a:prstGeom>
          <a:solidFill>
            <a:schemeClr val="bg1"/>
          </a:solidFill>
          <a:ln>
            <a:solidFill>
              <a:srgbClr val="C00000"/>
            </a:solidFill>
          </a:ln>
        </p:spPr>
        <p:txBody>
          <a:bodyPr wrap="square">
            <a:spAutoFit/>
          </a:bodyPr>
          <a:lstStyle/>
          <a:p>
            <a:pPr marL="40481" algn="ctr">
              <a:spcBef>
                <a:spcPts val="900"/>
              </a:spcBef>
            </a:pPr>
            <a:r>
              <a:rPr lang="en-US" altLang="en-US" sz="3200" b="1" dirty="0">
                <a:latin typeface="Times New Roman" panose="02020603050405020304" pitchFamily="18" charset="0"/>
                <a:cs typeface="Times New Roman" panose="02020603050405020304" pitchFamily="18" charset="0"/>
              </a:rPr>
              <a:t>Practice mastery of letter-sound correspondences</a:t>
            </a: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19200" y="1828800"/>
            <a:ext cx="6705600" cy="4351338"/>
          </a:xfrm>
          <a:prstGeom prst="rect">
            <a:avLst/>
          </a:prstGeom>
          <a:ln w="76200">
            <a:solidFill>
              <a:srgbClr val="7030A0"/>
            </a:solidFill>
          </a:ln>
          <a:scene3d>
            <a:camera prst="orthographicFront"/>
            <a:lightRig rig="threePt" dir="t"/>
          </a:scene3d>
          <a:sp3d>
            <a:bevelT/>
          </a:sp3d>
        </p:spPr>
      </p:pic>
    </p:spTree>
    <p:extLst>
      <p:ext uri="{BB962C8B-B14F-4D97-AF65-F5344CB8AC3E}">
        <p14:creationId xmlns:p14="http://schemas.microsoft.com/office/powerpoint/2010/main" val="42340301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1932" y="304800"/>
            <a:ext cx="6826667" cy="1066800"/>
          </a:xfrm>
          <a:solidFill>
            <a:schemeClr val="bg1"/>
          </a:solidFill>
          <a:ln w="38100">
            <a:solidFill>
              <a:srgbClr val="7030A0"/>
            </a:solidFill>
          </a:ln>
        </p:spPr>
        <p:txBody>
          <a:bodyPr>
            <a:normAutofit/>
          </a:bodyPr>
          <a:lstStyle/>
          <a:p>
            <a:pPr marL="571500" indent="-571500" algn="ctr">
              <a:buFont typeface="Wingdings" panose="05000000000000000000" pitchFamily="2" charset="2"/>
              <a:buChar char="Ø"/>
            </a:pPr>
            <a:r>
              <a:rPr lang="en-US" sz="4000" b="1" dirty="0" smtClean="0"/>
              <a:t>Reteaching </a:t>
            </a:r>
            <a:r>
              <a:rPr lang="en-US" sz="4000" b="1" dirty="0"/>
              <a:t>Activities</a:t>
            </a:r>
            <a:endParaRPr lang="en-US" sz="4000" dirty="0"/>
          </a:p>
        </p:txBody>
      </p:sp>
      <p:pic>
        <p:nvPicPr>
          <p:cNvPr id="5" name="Picture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5014" t="-4732" r="4981" b="44839"/>
          <a:stretch/>
        </p:blipFill>
        <p:spPr bwMode="auto">
          <a:xfrm>
            <a:off x="1113018" y="1371600"/>
            <a:ext cx="3018332" cy="3458765"/>
          </a:xfrm>
          <a:prstGeom prst="rect">
            <a:avLst/>
          </a:prstGeom>
          <a:noFill/>
          <a:ln w="9525">
            <a:solidFill>
              <a:srgbClr val="002878">
                <a:alpha val="50000"/>
              </a:srgbClr>
            </a:solidFill>
            <a:miter lim="800000"/>
            <a:headEnd/>
            <a:tailEnd/>
          </a:ln>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endParaRPr lang="en-US" dirty="0"/>
          </a:p>
        </p:txBody>
      </p:sp>
      <p:pic>
        <p:nvPicPr>
          <p:cNvPr id="6"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211" y="4566379"/>
            <a:ext cx="1523946" cy="1972534"/>
          </a:xfrm>
          <a:prstGeom prst="rect">
            <a:avLst/>
          </a:prstGeom>
          <a:noFill/>
          <a:ln w="9525">
            <a:solidFill>
              <a:srgbClr val="002878">
                <a:alpha val="50000"/>
              </a:srgbClr>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4495800" y="1669384"/>
            <a:ext cx="3352799" cy="4016484"/>
          </a:xfrm>
          <a:prstGeom prst="rect">
            <a:avLst/>
          </a:prstGeom>
          <a:solidFill>
            <a:schemeClr val="bg1"/>
          </a:solidFill>
          <a:ln w="38100">
            <a:solidFill>
              <a:schemeClr val="bg1"/>
            </a:solidFill>
          </a:ln>
        </p:spPr>
        <p:txBody>
          <a:bodyPr wrap="square">
            <a:spAutoFit/>
          </a:bodyPr>
          <a:lstStyle/>
          <a:p>
            <a:pPr marL="554831" indent="-257175">
              <a:spcBef>
                <a:spcPts val="900"/>
              </a:spcBef>
              <a:buFont typeface="Wingdings" panose="05000000000000000000" pitchFamily="2" charset="2"/>
              <a:buChar char="Ø"/>
            </a:pPr>
            <a:r>
              <a:rPr lang="en-US" altLang="en-US" sz="2400" b="1" dirty="0">
                <a:latin typeface="Times New Roman" panose="02020603050405020304" pitchFamily="18" charset="0"/>
                <a:cs typeface="Times New Roman" panose="02020603050405020304" pitchFamily="18" charset="0"/>
              </a:rPr>
              <a:t>Facilitated by teacher</a:t>
            </a:r>
          </a:p>
          <a:p>
            <a:pPr marL="554831" indent="-257175">
              <a:spcBef>
                <a:spcPts val="900"/>
              </a:spcBef>
              <a:buFont typeface="Wingdings" panose="05000000000000000000" pitchFamily="2" charset="2"/>
              <a:buChar char="Ø"/>
            </a:pPr>
            <a:r>
              <a:rPr lang="en-US" altLang="en-US" sz="2400" b="1" dirty="0">
                <a:latin typeface="Times New Roman" panose="02020603050405020304" pitchFamily="18" charset="0"/>
                <a:cs typeface="Times New Roman" panose="02020603050405020304" pitchFamily="18" charset="0"/>
              </a:rPr>
              <a:t>Goal - strengthen </a:t>
            </a:r>
            <a:r>
              <a:rPr lang="en-US" altLang="en-US" sz="2400" b="1" dirty="0" smtClean="0">
                <a:latin typeface="Times New Roman" panose="02020603050405020304" pitchFamily="18" charset="0"/>
                <a:cs typeface="Times New Roman" panose="02020603050405020304" pitchFamily="18" charset="0"/>
              </a:rPr>
              <a:t>and </a:t>
            </a:r>
            <a:r>
              <a:rPr lang="en-US" altLang="en-US" sz="2400" b="1" dirty="0">
                <a:latin typeface="Times New Roman" panose="02020603050405020304" pitchFamily="18" charset="0"/>
                <a:cs typeface="Times New Roman" panose="02020603050405020304" pitchFamily="18" charset="0"/>
              </a:rPr>
              <a:t>support instruction</a:t>
            </a:r>
          </a:p>
          <a:p>
            <a:pPr marL="554831" indent="-257175">
              <a:spcBef>
                <a:spcPts val="900"/>
              </a:spcBef>
              <a:buFont typeface="Wingdings" panose="05000000000000000000" pitchFamily="2" charset="2"/>
              <a:buChar char="Ø"/>
            </a:pPr>
            <a:r>
              <a:rPr lang="en-US" altLang="en-US" sz="2400" b="1" dirty="0">
                <a:latin typeface="Times New Roman" panose="02020603050405020304" pitchFamily="18" charset="0"/>
                <a:cs typeface="Times New Roman" panose="02020603050405020304" pitchFamily="18" charset="0"/>
              </a:rPr>
              <a:t>Activities vary:</a:t>
            </a:r>
          </a:p>
          <a:p>
            <a:pPr marL="940594" lvl="1" indent="-257175">
              <a:buFont typeface="Courier New" panose="02070309020205020404" pitchFamily="49" charset="0"/>
              <a:buChar char="o"/>
            </a:pPr>
            <a:r>
              <a:rPr lang="en-US" altLang="en-US" sz="2400" b="1" dirty="0">
                <a:latin typeface="Times New Roman" panose="02020603050405020304" pitchFamily="18" charset="0"/>
                <a:cs typeface="Times New Roman" panose="02020603050405020304" pitchFamily="18" charset="0"/>
              </a:rPr>
              <a:t>familiar (from TG)</a:t>
            </a:r>
          </a:p>
          <a:p>
            <a:pPr marL="940594" lvl="1" indent="-257175">
              <a:buFont typeface="Courier New" panose="02070309020205020404" pitchFamily="49" charset="0"/>
              <a:buChar char="o"/>
            </a:pPr>
            <a:r>
              <a:rPr lang="en-US" altLang="en-US" sz="2400" b="1" dirty="0">
                <a:latin typeface="Times New Roman" panose="02020603050405020304" pitchFamily="18" charset="0"/>
                <a:cs typeface="Times New Roman" panose="02020603050405020304" pitchFamily="18" charset="0"/>
              </a:rPr>
              <a:t>adapted</a:t>
            </a:r>
          </a:p>
          <a:p>
            <a:pPr marL="940594" lvl="1" indent="-257175">
              <a:buFont typeface="Courier New" panose="02070309020205020404" pitchFamily="49" charset="0"/>
              <a:buChar char="o"/>
            </a:pPr>
            <a:r>
              <a:rPr lang="en-US" altLang="en-US" sz="2400" b="1" dirty="0">
                <a:latin typeface="Times New Roman" panose="02020603050405020304" pitchFamily="18" charset="0"/>
                <a:cs typeface="Times New Roman" panose="02020603050405020304" pitchFamily="18" charset="0"/>
              </a:rPr>
              <a:t>new</a:t>
            </a:r>
          </a:p>
        </p:txBody>
      </p:sp>
    </p:spTree>
    <p:extLst>
      <p:ext uri="{BB962C8B-B14F-4D97-AF65-F5344CB8AC3E}">
        <p14:creationId xmlns:p14="http://schemas.microsoft.com/office/powerpoint/2010/main" val="288569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3354" y="365127"/>
            <a:ext cx="7971996" cy="777873"/>
          </a:xfrm>
          <a:solidFill>
            <a:schemeClr val="bg1"/>
          </a:solidFill>
          <a:ln w="38100">
            <a:solidFill>
              <a:srgbClr val="7030A0"/>
            </a:solidFill>
          </a:ln>
        </p:spPr>
        <p:txBody>
          <a:bodyPr/>
          <a:lstStyle/>
          <a:p>
            <a:r>
              <a:rPr lang="en-US" b="1" dirty="0" smtClean="0"/>
              <a:t>        Word </a:t>
            </a:r>
            <a:r>
              <a:rPr lang="en-US" b="1" dirty="0"/>
              <a:t>Lists                          </a:t>
            </a:r>
            <a:r>
              <a:rPr lang="en-US" b="1" dirty="0" smtClean="0"/>
              <a:t>Activity </a:t>
            </a:r>
            <a:r>
              <a:rPr lang="en-US" b="1" dirty="0"/>
              <a:t>Pages</a:t>
            </a:r>
          </a:p>
        </p:txBody>
      </p:sp>
      <p:pic>
        <p:nvPicPr>
          <p:cNvPr id="13314"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543354" y="1298575"/>
            <a:ext cx="3717067" cy="4937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315" name="Picture 3"/>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4800600" y="1295400"/>
            <a:ext cx="3767309" cy="4937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870714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365127"/>
            <a:ext cx="8093450" cy="777874"/>
          </a:xfrm>
          <a:solidFill>
            <a:schemeClr val="bg1"/>
          </a:solidFill>
          <a:ln w="38100">
            <a:solidFill>
              <a:srgbClr val="7030A0"/>
            </a:solidFill>
          </a:ln>
        </p:spPr>
        <p:txBody>
          <a:bodyPr/>
          <a:lstStyle/>
          <a:p>
            <a:r>
              <a:rPr lang="en-US" b="1" dirty="0" smtClean="0"/>
              <a:t>Practice Sentences               Practice Stories</a:t>
            </a:r>
            <a:endParaRPr lang="en-US" b="1" dirty="0"/>
          </a:p>
        </p:txBody>
      </p:sp>
      <p:pic>
        <p:nvPicPr>
          <p:cNvPr id="14338"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533400" y="1371600"/>
            <a:ext cx="3776555" cy="4937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339" name="Picture 3"/>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4857375" y="1298575"/>
            <a:ext cx="3769475" cy="493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91154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4481" y="299618"/>
            <a:ext cx="7553246" cy="1155660"/>
          </a:xfrm>
          <a:solidFill>
            <a:schemeClr val="bg1"/>
          </a:solidFill>
          <a:ln w="38100">
            <a:solidFill>
              <a:srgbClr val="7030A0"/>
            </a:solidFill>
          </a:ln>
        </p:spPr>
        <p:txBody>
          <a:bodyPr>
            <a:normAutofit/>
          </a:bodyPr>
          <a:lstStyle/>
          <a:p>
            <a:pPr marL="457200" indent="-457200" algn="ctr">
              <a:buFont typeface="Wingdings" panose="05000000000000000000" pitchFamily="2" charset="2"/>
              <a:buChar char="Ø"/>
            </a:pPr>
            <a:r>
              <a:rPr lang="en-US" sz="3600" b="1" dirty="0" smtClean="0">
                <a:cs typeface="Times New Roman" panose="02020603050405020304" pitchFamily="18" charset="0"/>
              </a:rPr>
              <a:t>Games </a:t>
            </a:r>
            <a:r>
              <a:rPr lang="en-US" sz="3600" b="1" dirty="0">
                <a:cs typeface="Times New Roman" panose="02020603050405020304" pitchFamily="18" charset="0"/>
              </a:rPr>
              <a:t>for Reinforcement</a:t>
            </a:r>
            <a:endParaRPr lang="en-US" sz="3600" dirty="0"/>
          </a:p>
        </p:txBody>
      </p:sp>
      <p:pic>
        <p:nvPicPr>
          <p:cNvPr id="5" name="Picture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5639" b="33907"/>
          <a:stretch/>
        </p:blipFill>
        <p:spPr bwMode="auto">
          <a:xfrm>
            <a:off x="834481" y="1903900"/>
            <a:ext cx="3506528" cy="3555206"/>
          </a:xfrm>
          <a:prstGeom prst="rect">
            <a:avLst/>
          </a:prstGeom>
          <a:noFill/>
          <a:ln w="9525">
            <a:solidFill>
              <a:srgbClr val="002878">
                <a:alpha val="50000"/>
              </a:srgbClr>
            </a:solidFill>
            <a:miter lim="800000"/>
            <a:headEnd/>
            <a:tailEnd/>
          </a:ln>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endParaRPr lang="en-US" dirty="0"/>
          </a:p>
        </p:txBody>
      </p:sp>
      <p:pic>
        <p:nvPicPr>
          <p:cNvPr id="6" name="Picture 1"/>
          <p:cNvPicPr>
            <a:picLocks noChangeAspect="1"/>
          </p:cNvPicPr>
          <p:nvPr/>
        </p:nvPicPr>
        <p:blipFill>
          <a:blip r:embed="rId4" cstate="print">
            <a:extLst>
              <a:ext uri="{28A0092B-C50C-407E-A947-70E740481C1C}">
                <a14:useLocalDpi xmlns:a14="http://schemas.microsoft.com/office/drawing/2010/main" val="0"/>
              </a:ext>
            </a:extLst>
          </a:blip>
          <a:srcRect l="13815" t="8099" r="3281" b="7108"/>
          <a:stretch>
            <a:fillRect/>
          </a:stretch>
        </p:blipFill>
        <p:spPr bwMode="auto">
          <a:xfrm rot="10800000">
            <a:off x="3845269" y="3681503"/>
            <a:ext cx="1531670" cy="2155208"/>
          </a:xfrm>
          <a:prstGeom prst="rect">
            <a:avLst/>
          </a:prstGeom>
          <a:noFill/>
          <a:ln w="9525">
            <a:solidFill>
              <a:srgbClr val="002878">
                <a:alpha val="50000"/>
              </a:srgbClr>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5376939" y="1903901"/>
            <a:ext cx="3010788" cy="3111108"/>
          </a:xfrm>
          <a:prstGeom prst="rect">
            <a:avLst/>
          </a:prstGeom>
          <a:solidFill>
            <a:schemeClr val="bg1"/>
          </a:solidFill>
          <a:ln w="38100">
            <a:solidFill>
              <a:schemeClr val="bg1"/>
            </a:solidFill>
          </a:ln>
        </p:spPr>
        <p:txBody>
          <a:bodyPr wrap="square">
            <a:spAutoFit/>
          </a:bodyPr>
          <a:lstStyle/>
          <a:p>
            <a:pPr marL="257175" indent="-257175">
              <a:spcBef>
                <a:spcPts val="900"/>
              </a:spcBef>
              <a:buFont typeface="Wingdings" panose="05000000000000000000" pitchFamily="2" charset="2"/>
              <a:buChar char="Ø"/>
              <a:defRPr/>
            </a:pPr>
            <a:r>
              <a:rPr lang="en-US" altLang="en-US" sz="2400" b="1" dirty="0">
                <a:latin typeface="Times New Roman" panose="02020603050405020304" pitchFamily="18" charset="0"/>
                <a:cs typeface="Times New Roman" panose="02020603050405020304" pitchFamily="18" charset="0"/>
              </a:rPr>
              <a:t>Skills aligned games are included to provide opportunities for students to practice</a:t>
            </a:r>
          </a:p>
          <a:p>
            <a:pPr marL="517922" lvl="1" indent="-263129">
              <a:spcAft>
                <a:spcPts val="450"/>
              </a:spcAft>
              <a:buFont typeface="Courier New" panose="02070309020205020404" pitchFamily="49" charset="0"/>
              <a:buChar char="o"/>
              <a:defRPr/>
            </a:pPr>
            <a:r>
              <a:rPr lang="en-US" altLang="en-US" sz="2400" b="1" dirty="0">
                <a:latin typeface="Times New Roman" panose="02020603050405020304" pitchFamily="18" charset="0"/>
                <a:cs typeface="Times New Roman" panose="02020603050405020304" pitchFamily="18" charset="0"/>
              </a:rPr>
              <a:t>small group instruction</a:t>
            </a:r>
          </a:p>
          <a:p>
            <a:pPr marL="517922" lvl="1" indent="-263129">
              <a:spcAft>
                <a:spcPts val="450"/>
              </a:spcAft>
              <a:buFont typeface="Courier New" panose="02070309020205020404" pitchFamily="49" charset="0"/>
              <a:buChar char="o"/>
              <a:defRPr/>
            </a:pPr>
            <a:r>
              <a:rPr lang="en-US" altLang="en-US" sz="2400" b="1" dirty="0">
                <a:latin typeface="Times New Roman" panose="02020603050405020304" pitchFamily="18" charset="0"/>
                <a:cs typeface="Times New Roman" panose="02020603050405020304" pitchFamily="18" charset="0"/>
              </a:rPr>
              <a:t>center </a:t>
            </a:r>
            <a:r>
              <a:rPr lang="en-US" altLang="en-US" sz="2400" b="1" dirty="0" smtClean="0">
                <a:latin typeface="Times New Roman" panose="02020603050405020304" pitchFamily="18" charset="0"/>
                <a:cs typeface="Times New Roman" panose="02020603050405020304" pitchFamily="18" charset="0"/>
              </a:rPr>
              <a:t>work</a:t>
            </a:r>
            <a:endParaRPr lang="en-US"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980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1603" y="299618"/>
            <a:ext cx="7238999" cy="1155660"/>
          </a:xfrm>
          <a:solidFill>
            <a:schemeClr val="bg1"/>
          </a:solidFill>
          <a:ln w="38100">
            <a:solidFill>
              <a:srgbClr val="7030A0"/>
            </a:solidFill>
          </a:ln>
        </p:spPr>
        <p:txBody>
          <a:bodyPr>
            <a:normAutofit/>
          </a:bodyPr>
          <a:lstStyle/>
          <a:p>
            <a:pPr algn="ctr"/>
            <a:r>
              <a:rPr lang="en-US" sz="3600" b="1" dirty="0" smtClean="0">
                <a:cs typeface="Times New Roman" panose="02020603050405020304" pitchFamily="18" charset="0"/>
              </a:rPr>
              <a:t>Games </a:t>
            </a:r>
            <a:r>
              <a:rPr lang="en-US" sz="3600" b="1" dirty="0">
                <a:cs typeface="Times New Roman" panose="02020603050405020304" pitchFamily="18" charset="0"/>
              </a:rPr>
              <a:t>for Reinforcement</a:t>
            </a:r>
            <a:endParaRPr lang="en-US" sz="3600" dirty="0"/>
          </a:p>
        </p:txBody>
      </p:sp>
      <p:sp>
        <p:nvSpPr>
          <p:cNvPr id="4" name="Footer Placeholder 3"/>
          <p:cNvSpPr>
            <a:spLocks noGrp="1"/>
          </p:cNvSpPr>
          <p:nvPr>
            <p:ph type="ftr" sz="quarter" idx="11"/>
          </p:nvPr>
        </p:nvSpPr>
        <p:spPr/>
        <p:txBody>
          <a:bodyPr/>
          <a:lstStyle/>
          <a:p>
            <a:endParaRPr lang="en-US" dirty="0"/>
          </a:p>
        </p:txBody>
      </p:sp>
      <p:pic>
        <p:nvPicPr>
          <p:cNvPr id="6" name="Picture 1"/>
          <p:cNvPicPr>
            <a:picLocks noChangeAspect="1"/>
          </p:cNvPicPr>
          <p:nvPr/>
        </p:nvPicPr>
        <p:blipFill>
          <a:blip r:embed="rId3" cstate="print">
            <a:extLst>
              <a:ext uri="{28A0092B-C50C-407E-A947-70E740481C1C}">
                <a14:useLocalDpi xmlns:a14="http://schemas.microsoft.com/office/drawing/2010/main" val="0"/>
              </a:ext>
            </a:extLst>
          </a:blip>
          <a:srcRect l="13815" t="8099" r="3281" b="7108"/>
          <a:stretch>
            <a:fillRect/>
          </a:stretch>
        </p:blipFill>
        <p:spPr bwMode="auto">
          <a:xfrm rot="10800000">
            <a:off x="3845269" y="3681503"/>
            <a:ext cx="955331" cy="1344243"/>
          </a:xfrm>
          <a:prstGeom prst="rect">
            <a:avLst/>
          </a:prstGeom>
          <a:noFill/>
          <a:ln w="9525">
            <a:solidFill>
              <a:srgbClr val="002878">
                <a:alpha val="50000"/>
              </a:srgbClr>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5376939" y="1903901"/>
            <a:ext cx="1481061" cy="1720984"/>
          </a:xfrm>
          <a:prstGeom prst="rect">
            <a:avLst/>
          </a:prstGeom>
          <a:solidFill>
            <a:schemeClr val="bg1"/>
          </a:solidFill>
          <a:ln w="38100">
            <a:solidFill>
              <a:srgbClr val="C00000"/>
            </a:solidFill>
          </a:ln>
        </p:spPr>
        <p:txBody>
          <a:bodyPr wrap="square">
            <a:spAutoFit/>
          </a:bodyPr>
          <a:lstStyle/>
          <a:p>
            <a:pPr marL="257175" indent="-257175">
              <a:spcBef>
                <a:spcPts val="900"/>
              </a:spcBef>
              <a:buFont typeface="Wingdings" panose="05000000000000000000" pitchFamily="2" charset="2"/>
              <a:buChar char="Ø"/>
              <a:defRPr/>
            </a:pPr>
            <a:r>
              <a:rPr lang="en-US" altLang="en-US" sz="800" b="1" dirty="0">
                <a:latin typeface="Times New Roman" panose="02020603050405020304" pitchFamily="18" charset="0"/>
                <a:cs typeface="Times New Roman" panose="02020603050405020304" pitchFamily="18" charset="0"/>
              </a:rPr>
              <a:t>Skills aligned games are included to provide opportunities for students to practice</a:t>
            </a:r>
          </a:p>
          <a:p>
            <a:pPr marL="517922" lvl="1" indent="-263129">
              <a:spcAft>
                <a:spcPts val="450"/>
              </a:spcAft>
              <a:buFont typeface="Courier New" panose="02070309020205020404" pitchFamily="49" charset="0"/>
              <a:buChar char="o"/>
              <a:defRPr/>
            </a:pPr>
            <a:r>
              <a:rPr lang="en-US" altLang="en-US" sz="800" b="1" dirty="0">
                <a:latin typeface="Times New Roman" panose="02020603050405020304" pitchFamily="18" charset="0"/>
                <a:cs typeface="Times New Roman" panose="02020603050405020304" pitchFamily="18" charset="0"/>
              </a:rPr>
              <a:t>small group instruction</a:t>
            </a:r>
          </a:p>
          <a:p>
            <a:pPr marL="517922" lvl="1" indent="-263129">
              <a:spcAft>
                <a:spcPts val="450"/>
              </a:spcAft>
              <a:buFont typeface="Courier New" panose="02070309020205020404" pitchFamily="49" charset="0"/>
              <a:buChar char="o"/>
              <a:defRPr/>
            </a:pPr>
            <a:r>
              <a:rPr lang="en-US" altLang="en-US" sz="800" b="1" dirty="0">
                <a:latin typeface="Times New Roman" panose="02020603050405020304" pitchFamily="18" charset="0"/>
                <a:cs typeface="Times New Roman" panose="02020603050405020304" pitchFamily="18" charset="0"/>
              </a:rPr>
              <a:t>center work</a:t>
            </a:r>
          </a:p>
          <a:p>
            <a:pPr marL="257175" indent="-257175">
              <a:spcBef>
                <a:spcPts val="900"/>
              </a:spcBef>
              <a:buFont typeface="Wingdings" panose="05000000000000000000" pitchFamily="2" charset="2"/>
              <a:buChar char="Ø"/>
              <a:defRPr/>
            </a:pPr>
            <a:r>
              <a:rPr lang="en-US" altLang="en-US" sz="800" b="1" dirty="0">
                <a:latin typeface="Times New Roman" panose="02020603050405020304" pitchFamily="18" charset="0"/>
                <a:cs typeface="Times New Roman" panose="02020603050405020304" pitchFamily="18" charset="0"/>
              </a:rPr>
              <a:t>Templates &amp; instructions are provided</a:t>
            </a:r>
            <a:r>
              <a:rPr lang="en-US" altLang="en-US" b="1" dirty="0">
                <a:latin typeface="Times New Roman" panose="02020603050405020304" pitchFamily="18" charset="0"/>
                <a:cs typeface="Times New Roman" panose="02020603050405020304" pitchFamily="18" charset="0"/>
              </a:rPr>
              <a:t>.  </a:t>
            </a:r>
          </a:p>
        </p:txBody>
      </p:sp>
      <p:pic>
        <p:nvPicPr>
          <p:cNvPr id="8"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143000" y="1934981"/>
            <a:ext cx="7087602" cy="4421370"/>
          </a:xfrm>
          <a:ln w="76200">
            <a:solidFill>
              <a:srgbClr val="7030A0"/>
            </a:solidFill>
          </a:ln>
          <a:scene3d>
            <a:camera prst="orthographicFront"/>
            <a:lightRig rig="threePt" dir="t"/>
          </a:scene3d>
          <a:sp3d>
            <a:bevelT/>
          </a:sp3d>
        </p:spPr>
      </p:pic>
    </p:spTree>
    <p:extLst>
      <p:ext uri="{BB962C8B-B14F-4D97-AF65-F5344CB8AC3E}">
        <p14:creationId xmlns:p14="http://schemas.microsoft.com/office/powerpoint/2010/main" val="28920566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5269" y="240815"/>
            <a:ext cx="7212931" cy="978385"/>
          </a:xfrm>
          <a:solidFill>
            <a:schemeClr val="bg1"/>
          </a:solidFill>
          <a:ln w="38100">
            <a:solidFill>
              <a:srgbClr val="7030A0"/>
            </a:solidFill>
          </a:ln>
        </p:spPr>
        <p:txBody>
          <a:bodyPr>
            <a:noAutofit/>
          </a:bodyPr>
          <a:lstStyle/>
          <a:p>
            <a:pPr marL="571500" indent="-571500">
              <a:buFont typeface="Wingdings" panose="05000000000000000000" pitchFamily="2" charset="2"/>
              <a:buChar char="Ø"/>
            </a:pPr>
            <a:r>
              <a:rPr lang="en-US" sz="3600" b="1" dirty="0" smtClean="0"/>
              <a:t>Progress </a:t>
            </a:r>
            <a:r>
              <a:rPr lang="en-US" sz="3600" b="1" dirty="0"/>
              <a:t>Monitoring Assessments</a:t>
            </a:r>
            <a:endParaRPr lang="en-US" sz="3600" dirty="0"/>
          </a:p>
        </p:txBody>
      </p:sp>
      <p:pic>
        <p:nvPicPr>
          <p:cNvPr id="5"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245269" y="1774692"/>
            <a:ext cx="2861657" cy="3332365"/>
          </a:xfrm>
          <a:prstGeom prst="rect">
            <a:avLst/>
          </a:prstGeom>
          <a:noFill/>
          <a:ln w="317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endParaRPr lang="en-US" dirty="0"/>
          </a:p>
        </p:txBody>
      </p:sp>
      <p:sp>
        <p:nvSpPr>
          <p:cNvPr id="6" name="Rectangle 5"/>
          <p:cNvSpPr/>
          <p:nvPr/>
        </p:nvSpPr>
        <p:spPr>
          <a:xfrm>
            <a:off x="4799408" y="1971296"/>
            <a:ext cx="3285813" cy="2900794"/>
          </a:xfrm>
          <a:prstGeom prst="rect">
            <a:avLst/>
          </a:prstGeom>
          <a:solidFill>
            <a:schemeClr val="bg1"/>
          </a:solidFill>
          <a:ln w="57150">
            <a:solidFill>
              <a:schemeClr val="bg1"/>
            </a:solidFill>
          </a:ln>
        </p:spPr>
        <p:txBody>
          <a:bodyPr wrap="square">
            <a:spAutoFit/>
          </a:bodyPr>
          <a:lstStyle/>
          <a:p>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Progress Monitoring Assessments </a:t>
            </a:r>
          </a:p>
          <a:p>
            <a:pPr marL="257175" indent="-257175">
              <a:spcBef>
                <a:spcPts val="900"/>
              </a:spcBef>
              <a:buFont typeface="Wingdings" panose="05000000000000000000" pitchFamily="2" charset="2"/>
              <a:buChar char="Ø"/>
            </a:pPr>
            <a:r>
              <a:rPr lang="en-US" altLang="en-US" sz="2000" b="1" dirty="0">
                <a:latin typeface="Times New Roman" panose="02020603050405020304" pitchFamily="18" charset="0"/>
                <a:cs typeface="Times New Roman" panose="02020603050405020304" pitchFamily="18" charset="0"/>
              </a:rPr>
              <a:t>Monitor student progress on targeted skills</a:t>
            </a:r>
          </a:p>
          <a:p>
            <a:pPr marL="257175" indent="-257175">
              <a:spcBef>
                <a:spcPts val="900"/>
              </a:spcBef>
              <a:buFont typeface="Wingdings" panose="05000000000000000000" pitchFamily="2" charset="2"/>
              <a:buChar char="Ø"/>
            </a:pPr>
            <a:r>
              <a:rPr lang="en-US" altLang="en-US" sz="2000" b="1" dirty="0">
                <a:latin typeface="Times New Roman" panose="02020603050405020304" pitchFamily="18" charset="0"/>
                <a:cs typeface="Times New Roman" panose="02020603050405020304" pitchFamily="18" charset="0"/>
              </a:rPr>
              <a:t>Diagnostically inform instruction</a:t>
            </a:r>
          </a:p>
          <a:p>
            <a:pPr marL="257175" indent="-257175">
              <a:spcBef>
                <a:spcPts val="900"/>
              </a:spcBef>
              <a:buFont typeface="Wingdings" panose="05000000000000000000" pitchFamily="2" charset="2"/>
              <a:buChar char="Ø"/>
            </a:pPr>
            <a:r>
              <a:rPr lang="en-US" altLang="en-US" sz="2000" b="1" dirty="0">
                <a:latin typeface="Times New Roman" panose="02020603050405020304" pitchFamily="18" charset="0"/>
                <a:cs typeface="Times New Roman" panose="02020603050405020304" pitchFamily="18" charset="0"/>
              </a:rPr>
              <a:t>Contribute to student performance records</a:t>
            </a:r>
          </a:p>
        </p:txBody>
      </p:sp>
    </p:spTree>
    <p:extLst>
      <p:ext uri="{BB962C8B-B14F-4D97-AF65-F5344CB8AC3E}">
        <p14:creationId xmlns:p14="http://schemas.microsoft.com/office/powerpoint/2010/main" val="182957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6781800" cy="914400"/>
          </a:xfrm>
          <a:solidFill>
            <a:schemeClr val="bg1"/>
          </a:solidFill>
          <a:ln>
            <a:solidFill>
              <a:srgbClr val="7030A0"/>
            </a:solidFill>
          </a:ln>
        </p:spPr>
        <p:txBody>
          <a:bodyPr>
            <a:normAutofit fontScale="90000"/>
          </a:bodyPr>
          <a:lstStyle/>
          <a:p>
            <a:pPr algn="ctr"/>
            <a:r>
              <a:rPr lang="en-US" sz="2800" b="1" dirty="0" smtClean="0"/>
              <a:t>Background</a:t>
            </a:r>
            <a:r>
              <a:rPr lang="en-US" b="1" dirty="0"/>
              <a:t> </a:t>
            </a:r>
            <a:br>
              <a:rPr lang="en-US" b="1" dirty="0"/>
            </a:br>
            <a:r>
              <a:rPr lang="en-US" b="1" dirty="0"/>
              <a:t>Literacy Intervention and </a:t>
            </a:r>
            <a:r>
              <a:rPr lang="en-US" b="1" dirty="0" smtClean="0"/>
              <a:t>Remediation</a:t>
            </a:r>
            <a:endParaRPr lang="en-US" b="1" dirty="0"/>
          </a:p>
        </p:txBody>
      </p:sp>
      <p:sp>
        <p:nvSpPr>
          <p:cNvPr id="3" name="Content Placeholder 2"/>
          <p:cNvSpPr>
            <a:spLocks noGrp="1"/>
          </p:cNvSpPr>
          <p:nvPr>
            <p:ph idx="1"/>
          </p:nvPr>
        </p:nvSpPr>
        <p:spPr>
          <a:xfrm>
            <a:off x="0" y="1447800"/>
            <a:ext cx="9144000" cy="5410200"/>
          </a:xfrm>
          <a:solidFill>
            <a:schemeClr val="tx1"/>
          </a:solidFill>
        </p:spPr>
        <p:txBody>
          <a:bodyPr>
            <a:normAutofit/>
          </a:bodyPr>
          <a:lstStyle/>
          <a:p>
            <a:pPr marL="0" indent="0">
              <a:buNone/>
            </a:pPr>
            <a:r>
              <a:rPr lang="en-US" sz="2400" b="1" dirty="0" smtClean="0">
                <a:solidFill>
                  <a:schemeClr val="bg1"/>
                </a:solidFill>
              </a:rPr>
              <a:t>Literacy </a:t>
            </a:r>
            <a:r>
              <a:rPr lang="en-US" sz="2400" b="1" dirty="0">
                <a:solidFill>
                  <a:schemeClr val="bg1"/>
                </a:solidFill>
              </a:rPr>
              <a:t>intervention for young readers is a top </a:t>
            </a:r>
            <a:r>
              <a:rPr lang="en-US" sz="2400" b="1" dirty="0" smtClean="0">
                <a:solidFill>
                  <a:schemeClr val="bg1"/>
                </a:solidFill>
              </a:rPr>
              <a:t>priority in the SSD.</a:t>
            </a:r>
          </a:p>
          <a:p>
            <a:pPr marL="0" indent="0">
              <a:buNone/>
            </a:pPr>
            <a:r>
              <a:rPr lang="en-US" sz="2400" b="1" dirty="0" smtClean="0">
                <a:solidFill>
                  <a:schemeClr val="bg1"/>
                </a:solidFill>
              </a:rPr>
              <a:t> </a:t>
            </a:r>
          </a:p>
          <a:p>
            <a:pPr marL="0" indent="0">
              <a:buNone/>
            </a:pPr>
            <a:r>
              <a:rPr lang="en-US" sz="2400" b="1" dirty="0" smtClean="0">
                <a:solidFill>
                  <a:schemeClr val="bg1"/>
                </a:solidFill>
              </a:rPr>
              <a:t>We believe:  </a:t>
            </a:r>
          </a:p>
          <a:p>
            <a:r>
              <a:rPr lang="en-US" sz="2000" b="1" dirty="0" smtClean="0">
                <a:solidFill>
                  <a:schemeClr val="bg1"/>
                </a:solidFill>
              </a:rPr>
              <a:t>Struggling </a:t>
            </a:r>
            <a:r>
              <a:rPr lang="en-US" sz="2000" b="1" dirty="0">
                <a:solidFill>
                  <a:schemeClr val="bg1"/>
                </a:solidFill>
              </a:rPr>
              <a:t>readers must be identified as soon as </a:t>
            </a:r>
            <a:r>
              <a:rPr lang="en-US" sz="2000" b="1" dirty="0" smtClean="0">
                <a:solidFill>
                  <a:schemeClr val="bg1"/>
                </a:solidFill>
              </a:rPr>
              <a:t>possible,</a:t>
            </a:r>
            <a:endParaRPr lang="en-US" sz="2000" b="1" dirty="0">
              <a:solidFill>
                <a:schemeClr val="bg1"/>
              </a:solidFill>
            </a:endParaRPr>
          </a:p>
          <a:p>
            <a:pPr lvl="0"/>
            <a:r>
              <a:rPr lang="en-US" sz="2000" b="1" dirty="0" smtClean="0">
                <a:solidFill>
                  <a:schemeClr val="bg1"/>
                </a:solidFill>
              </a:rPr>
              <a:t>Literacy intervention </a:t>
            </a:r>
            <a:r>
              <a:rPr lang="en-US" sz="2000" b="1" dirty="0">
                <a:solidFill>
                  <a:schemeClr val="bg1"/>
                </a:solidFill>
              </a:rPr>
              <a:t>must then be delivered as swiftly as </a:t>
            </a:r>
            <a:r>
              <a:rPr lang="en-US" sz="2000" b="1" dirty="0" smtClean="0">
                <a:solidFill>
                  <a:schemeClr val="bg1"/>
                </a:solidFill>
              </a:rPr>
              <a:t>possible,</a:t>
            </a:r>
            <a:endParaRPr lang="en-US" sz="2000" b="1" dirty="0">
              <a:solidFill>
                <a:schemeClr val="bg1"/>
              </a:solidFill>
            </a:endParaRPr>
          </a:p>
          <a:p>
            <a:pPr lvl="0"/>
            <a:r>
              <a:rPr lang="en-US" sz="2000" b="1" dirty="0" smtClean="0">
                <a:solidFill>
                  <a:schemeClr val="bg1"/>
                </a:solidFill>
              </a:rPr>
              <a:t>Literacy intervention </a:t>
            </a:r>
            <a:r>
              <a:rPr lang="en-US" sz="2000" b="1" dirty="0">
                <a:solidFill>
                  <a:schemeClr val="bg1"/>
                </a:solidFill>
              </a:rPr>
              <a:t>must be customized to every learner and adapt with </a:t>
            </a:r>
            <a:r>
              <a:rPr lang="en-US" sz="2000" b="1" dirty="0" smtClean="0">
                <a:solidFill>
                  <a:schemeClr val="bg1"/>
                </a:solidFill>
              </a:rPr>
              <a:t>progress, </a:t>
            </a:r>
            <a:endParaRPr lang="en-US" sz="2000" b="1" dirty="0">
              <a:solidFill>
                <a:schemeClr val="bg1"/>
              </a:solidFill>
            </a:endParaRPr>
          </a:p>
          <a:p>
            <a:pPr lvl="0"/>
            <a:r>
              <a:rPr lang="en-US" sz="2000" b="1" dirty="0">
                <a:solidFill>
                  <a:schemeClr val="bg1"/>
                </a:solidFill>
              </a:rPr>
              <a:t>Instructional </a:t>
            </a:r>
            <a:r>
              <a:rPr lang="en-US" sz="2000" b="1" dirty="0" smtClean="0">
                <a:solidFill>
                  <a:schemeClr val="bg1"/>
                </a:solidFill>
              </a:rPr>
              <a:t>modification </a:t>
            </a:r>
            <a:r>
              <a:rPr lang="en-US" sz="2000" b="1" dirty="0">
                <a:solidFill>
                  <a:schemeClr val="bg1"/>
                </a:solidFill>
              </a:rPr>
              <a:t>and progress monitoring must be automated so that teachers can stay focused on core literacy blocks and </a:t>
            </a:r>
            <a:r>
              <a:rPr lang="en-US" sz="2000" b="1" dirty="0" smtClean="0">
                <a:solidFill>
                  <a:schemeClr val="bg1"/>
                </a:solidFill>
              </a:rPr>
              <a:t>instruction,</a:t>
            </a:r>
            <a:endParaRPr lang="en-US" sz="2000" b="1" dirty="0">
              <a:solidFill>
                <a:schemeClr val="bg1"/>
              </a:solidFill>
            </a:endParaRPr>
          </a:p>
          <a:p>
            <a:pPr lvl="0"/>
            <a:r>
              <a:rPr lang="en-US" sz="2000" b="1" dirty="0">
                <a:solidFill>
                  <a:schemeClr val="bg1"/>
                </a:solidFill>
              </a:rPr>
              <a:t>Data must be frequent, meaningful and </a:t>
            </a:r>
            <a:r>
              <a:rPr lang="en-US" sz="2000" b="1" dirty="0" smtClean="0">
                <a:solidFill>
                  <a:schemeClr val="bg1"/>
                </a:solidFill>
              </a:rPr>
              <a:t>actionable,</a:t>
            </a:r>
            <a:endParaRPr lang="en-US" sz="2000" b="1" dirty="0">
              <a:solidFill>
                <a:schemeClr val="bg1"/>
              </a:solidFill>
            </a:endParaRPr>
          </a:p>
          <a:p>
            <a:pPr lvl="0"/>
            <a:r>
              <a:rPr lang="en-US" sz="2000" b="1" dirty="0">
                <a:solidFill>
                  <a:schemeClr val="bg1"/>
                </a:solidFill>
              </a:rPr>
              <a:t>Teachers must remain in the equation, capable of observing and responding to readers in real </a:t>
            </a:r>
            <a:r>
              <a:rPr lang="en-US" sz="2000" b="1" dirty="0" smtClean="0">
                <a:solidFill>
                  <a:schemeClr val="bg1"/>
                </a:solidFill>
              </a:rPr>
              <a:t>time,</a:t>
            </a:r>
          </a:p>
          <a:p>
            <a:r>
              <a:rPr lang="en-US" sz="2000" b="1" i="1" dirty="0">
                <a:solidFill>
                  <a:schemeClr val="bg1"/>
                </a:solidFill>
              </a:rPr>
              <a:t>All </a:t>
            </a:r>
            <a:r>
              <a:rPr lang="en-US" sz="2000" b="1" dirty="0">
                <a:solidFill>
                  <a:schemeClr val="bg1"/>
                </a:solidFill>
              </a:rPr>
              <a:t>third graders must read at grade level as an essential step toward increasing the number of children </a:t>
            </a:r>
            <a:r>
              <a:rPr lang="en-US" sz="2000" b="1" dirty="0" smtClean="0">
                <a:solidFill>
                  <a:schemeClr val="bg1"/>
                </a:solidFill>
              </a:rPr>
              <a:t>who are career and college ready.</a:t>
            </a:r>
          </a:p>
          <a:p>
            <a:pPr lvl="0"/>
            <a:endParaRPr lang="en-US" sz="2000" b="1" dirty="0">
              <a:solidFill>
                <a:schemeClr val="bg1"/>
              </a:solidFill>
            </a:endParaRPr>
          </a:p>
          <a:p>
            <a:pPr marL="0" indent="0">
              <a:buNone/>
            </a:pPr>
            <a:endParaRPr lang="en-US" sz="2400" dirty="0"/>
          </a:p>
        </p:txBody>
      </p:sp>
      <p:sp>
        <p:nvSpPr>
          <p:cNvPr id="8" name="Date Placeholder 7"/>
          <p:cNvSpPr>
            <a:spLocks noGrp="1"/>
          </p:cNvSpPr>
          <p:nvPr>
            <p:ph type="dt" sz="half" idx="10"/>
          </p:nvPr>
        </p:nvSpPr>
        <p:spPr/>
        <p:txBody>
          <a:bodyPr/>
          <a:lstStyle/>
          <a:p>
            <a:endParaRPr lang="en-US" dirty="0"/>
          </a:p>
        </p:txBody>
      </p:sp>
      <p:pic>
        <p:nvPicPr>
          <p:cNvPr id="4" name="Picture 3" descr="Grade K.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06522">
            <a:off x="7608843" y="300628"/>
            <a:ext cx="1447800" cy="740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Grade 3.tif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75908">
            <a:off x="115795" y="269934"/>
            <a:ext cx="1447800" cy="8019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610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3615016" cy="701674"/>
          </a:xfrm>
          <a:solidFill>
            <a:schemeClr val="bg1"/>
          </a:solidFill>
          <a:ln w="38100">
            <a:solidFill>
              <a:srgbClr val="7030A0"/>
            </a:solidFill>
          </a:ln>
        </p:spPr>
        <p:txBody>
          <a:bodyPr/>
          <a:lstStyle/>
          <a:p>
            <a:pPr algn="ctr"/>
            <a:r>
              <a:rPr lang="en-US" sz="3600" b="1" dirty="0" smtClean="0"/>
              <a:t>Assessment  </a:t>
            </a:r>
            <a:r>
              <a:rPr lang="en-US" sz="3600" dirty="0" smtClean="0"/>
              <a:t>  </a:t>
            </a:r>
            <a:r>
              <a:rPr lang="en-US" dirty="0" smtClean="0"/>
              <a:t>                    </a:t>
            </a:r>
            <a:endParaRPr lang="en-US" dirty="0"/>
          </a:p>
        </p:txBody>
      </p:sp>
      <p:pic>
        <p:nvPicPr>
          <p:cNvPr id="26626"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560108" y="1298575"/>
            <a:ext cx="3683558" cy="4937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6627" name="Picture 3"/>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4572000" y="457200"/>
            <a:ext cx="3788649" cy="4937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352800"/>
            <a:ext cx="2614448"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338865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905750" cy="701674"/>
          </a:xfrm>
          <a:solidFill>
            <a:schemeClr val="bg1"/>
          </a:solidFill>
          <a:ln w="38100">
            <a:solidFill>
              <a:srgbClr val="7030A0"/>
            </a:solidFill>
          </a:ln>
        </p:spPr>
        <p:txBody>
          <a:bodyPr>
            <a:normAutofit/>
          </a:bodyPr>
          <a:lstStyle/>
          <a:p>
            <a:pPr algn="ctr"/>
            <a:r>
              <a:rPr lang="en-US" sz="3600" b="1" dirty="0" smtClean="0"/>
              <a:t>Fluency </a:t>
            </a:r>
            <a:r>
              <a:rPr lang="en-US" sz="3600" b="1" dirty="0"/>
              <a:t>Assessments</a:t>
            </a:r>
          </a:p>
        </p:txBody>
      </p:sp>
      <p:pic>
        <p:nvPicPr>
          <p:cNvPr id="31746"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552060" y="1298575"/>
            <a:ext cx="3699654" cy="4937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1747" name="Picture 3"/>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4616450" y="2051382"/>
            <a:ext cx="4251325" cy="3431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06477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5269" y="240815"/>
            <a:ext cx="7060531" cy="978385"/>
          </a:xfrm>
          <a:solidFill>
            <a:schemeClr val="bg1"/>
          </a:solidFill>
          <a:ln w="38100">
            <a:solidFill>
              <a:srgbClr val="7030A0"/>
            </a:solidFill>
          </a:ln>
        </p:spPr>
        <p:txBody>
          <a:bodyPr>
            <a:normAutofit/>
          </a:bodyPr>
          <a:lstStyle/>
          <a:p>
            <a:pPr algn="ctr"/>
            <a:r>
              <a:rPr lang="en-US" sz="3600" b="1" dirty="0" smtClean="0"/>
              <a:t>Progress </a:t>
            </a:r>
            <a:r>
              <a:rPr lang="en-US" sz="3600" b="1" dirty="0"/>
              <a:t>Monitoring Assessments</a:t>
            </a:r>
            <a:endParaRPr lang="en-US" sz="3600" dirty="0"/>
          </a:p>
        </p:txBody>
      </p:sp>
      <p:sp>
        <p:nvSpPr>
          <p:cNvPr id="4" name="Footer Placeholder 3"/>
          <p:cNvSpPr>
            <a:spLocks noGrp="1"/>
          </p:cNvSpPr>
          <p:nvPr>
            <p:ph type="ftr" sz="quarter" idx="11"/>
          </p:nvPr>
        </p:nvSpPr>
        <p:spPr/>
        <p:txBody>
          <a:bodyPr/>
          <a:lstStyle/>
          <a:p>
            <a:endParaRPr lang="en-US" dirty="0"/>
          </a:p>
        </p:txBody>
      </p:sp>
      <p:sp>
        <p:nvSpPr>
          <p:cNvPr id="6" name="Rectangle 5"/>
          <p:cNvSpPr/>
          <p:nvPr/>
        </p:nvSpPr>
        <p:spPr>
          <a:xfrm>
            <a:off x="4799408" y="1971296"/>
            <a:ext cx="3285813" cy="2654573"/>
          </a:xfrm>
          <a:prstGeom prst="rect">
            <a:avLst/>
          </a:prstGeom>
          <a:solidFill>
            <a:schemeClr val="bg1"/>
          </a:solidFill>
          <a:ln w="57150">
            <a:solidFill>
              <a:srgbClr val="C00000"/>
            </a:solidFill>
          </a:ln>
        </p:spPr>
        <p:txBody>
          <a:bodyPr wrap="square">
            <a:spAutoFit/>
          </a:bodyPr>
          <a:lstStyle/>
          <a:p>
            <a:r>
              <a:rPr lang="en-US" b="1" dirty="0">
                <a:latin typeface="Times New Roman" panose="02020603050405020304" pitchFamily="18" charset="0"/>
                <a:cs typeface="Times New Roman" panose="02020603050405020304" pitchFamily="18" charset="0"/>
              </a:rPr>
              <a:t>5. Progress Monitoring Assessments </a:t>
            </a:r>
          </a:p>
          <a:p>
            <a:pPr marL="257175" indent="-257175">
              <a:spcBef>
                <a:spcPts val="900"/>
              </a:spcBef>
              <a:buFont typeface="Wingdings" panose="05000000000000000000" pitchFamily="2" charset="2"/>
              <a:buChar char="Ø"/>
            </a:pPr>
            <a:r>
              <a:rPr lang="en-US" altLang="en-US" b="1" dirty="0">
                <a:latin typeface="Times New Roman" panose="02020603050405020304" pitchFamily="18" charset="0"/>
                <a:cs typeface="Times New Roman" panose="02020603050405020304" pitchFamily="18" charset="0"/>
              </a:rPr>
              <a:t>Monitor student progress on targeted skills</a:t>
            </a:r>
          </a:p>
          <a:p>
            <a:pPr marL="257175" indent="-257175">
              <a:spcBef>
                <a:spcPts val="900"/>
              </a:spcBef>
              <a:buFont typeface="Wingdings" panose="05000000000000000000" pitchFamily="2" charset="2"/>
              <a:buChar char="Ø"/>
            </a:pPr>
            <a:r>
              <a:rPr lang="en-US" altLang="en-US" b="1" dirty="0">
                <a:latin typeface="Times New Roman" panose="02020603050405020304" pitchFamily="18" charset="0"/>
                <a:cs typeface="Times New Roman" panose="02020603050405020304" pitchFamily="18" charset="0"/>
              </a:rPr>
              <a:t>Diagnostically inform instruction</a:t>
            </a:r>
          </a:p>
          <a:p>
            <a:pPr marL="257175" indent="-257175">
              <a:spcBef>
                <a:spcPts val="900"/>
              </a:spcBef>
              <a:buFont typeface="Wingdings" panose="05000000000000000000" pitchFamily="2" charset="2"/>
              <a:buChar char="Ø"/>
            </a:pPr>
            <a:r>
              <a:rPr lang="en-US" altLang="en-US" b="1" dirty="0">
                <a:latin typeface="Times New Roman" panose="02020603050405020304" pitchFamily="18" charset="0"/>
                <a:cs typeface="Times New Roman" panose="02020603050405020304" pitchFamily="18" charset="0"/>
              </a:rPr>
              <a:t>Contribute to student performance records</a:t>
            </a:r>
          </a:p>
        </p:txBody>
      </p:sp>
      <p:pic>
        <p:nvPicPr>
          <p:cNvPr id="9"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45269" y="1825625"/>
            <a:ext cx="7060531" cy="4351338"/>
          </a:xfrm>
          <a:ln w="76200">
            <a:solidFill>
              <a:srgbClr val="7030A0"/>
            </a:solidFill>
          </a:ln>
          <a:scene3d>
            <a:camera prst="orthographicFront"/>
            <a:lightRig rig="threePt" dir="t"/>
          </a:scene3d>
          <a:sp3d>
            <a:bevelT/>
          </a:sp3d>
        </p:spPr>
      </p:pic>
    </p:spTree>
    <p:extLst>
      <p:ext uri="{BB962C8B-B14F-4D97-AF65-F5344CB8AC3E}">
        <p14:creationId xmlns:p14="http://schemas.microsoft.com/office/powerpoint/2010/main" val="3694940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905750" cy="701674"/>
          </a:xfrm>
          <a:solidFill>
            <a:schemeClr val="bg1"/>
          </a:solidFill>
          <a:ln>
            <a:solidFill>
              <a:srgbClr val="7030A0"/>
            </a:solidFill>
          </a:ln>
        </p:spPr>
        <p:txBody>
          <a:bodyPr>
            <a:normAutofit/>
          </a:bodyPr>
          <a:lstStyle/>
          <a:p>
            <a:pPr algn="ctr"/>
            <a:r>
              <a:rPr lang="en-US" sz="3600" b="1" dirty="0" smtClean="0"/>
              <a:t>Fluency </a:t>
            </a:r>
            <a:r>
              <a:rPr lang="en-US" sz="3600" b="1" dirty="0"/>
              <a:t>Assessments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1600200"/>
            <a:ext cx="6705600" cy="4576763"/>
          </a:xfrm>
          <a:ln w="76200">
            <a:solidFill>
              <a:srgbClr val="7030A0"/>
            </a:solidFill>
          </a:ln>
          <a:scene3d>
            <a:camera prst="orthographicFront"/>
            <a:lightRig rig="threePt" dir="t"/>
          </a:scene3d>
          <a:sp3d>
            <a:bevelT/>
          </a:sp3d>
        </p:spPr>
      </p:pic>
    </p:spTree>
    <p:extLst>
      <p:ext uri="{BB962C8B-B14F-4D97-AF65-F5344CB8AC3E}">
        <p14:creationId xmlns:p14="http://schemas.microsoft.com/office/powerpoint/2010/main" val="37353425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3933" y="175415"/>
            <a:ext cx="6899467" cy="903037"/>
          </a:xfrm>
          <a:solidFill>
            <a:schemeClr val="bg1"/>
          </a:solidFill>
          <a:ln w="38100">
            <a:solidFill>
              <a:srgbClr val="7030A0"/>
            </a:solidFill>
          </a:ln>
        </p:spPr>
        <p:txBody>
          <a:bodyPr>
            <a:normAutofit/>
          </a:bodyPr>
          <a:lstStyle/>
          <a:p>
            <a:pPr marL="457200" indent="-457200" algn="ctr">
              <a:buFont typeface="Wingdings" panose="05000000000000000000" pitchFamily="2" charset="2"/>
              <a:buChar char="Ø"/>
            </a:pPr>
            <a:r>
              <a:rPr lang="en-US" sz="3600" b="1" dirty="0" smtClean="0">
                <a:cs typeface="Times New Roman" panose="02020603050405020304" pitchFamily="18" charset="0"/>
              </a:rPr>
              <a:t>Resources</a:t>
            </a:r>
            <a:endParaRPr lang="en-US" sz="3600" b="1" dirty="0">
              <a:cs typeface="Times New Roman" panose="02020603050405020304" pitchFamily="18" charset="0"/>
            </a:endParaRPr>
          </a:p>
        </p:txBody>
      </p:sp>
      <p:sp>
        <p:nvSpPr>
          <p:cNvPr id="3" name="Content Placeholder 2"/>
          <p:cNvSpPr>
            <a:spLocks noGrp="1"/>
          </p:cNvSpPr>
          <p:nvPr>
            <p:ph idx="1"/>
          </p:nvPr>
        </p:nvSpPr>
        <p:spPr>
          <a:xfrm>
            <a:off x="5123914" y="1847850"/>
            <a:ext cx="3504546" cy="3671888"/>
          </a:xfrm>
          <a:solidFill>
            <a:schemeClr val="bg1"/>
          </a:solidFill>
          <a:ln w="57150">
            <a:solidFill>
              <a:schemeClr val="bg1"/>
            </a:solidFill>
          </a:ln>
        </p:spPr>
        <p:txBody>
          <a:bodyPr>
            <a:normAutofit/>
          </a:bodyPr>
          <a:lstStyle/>
          <a:p>
            <a:pPr>
              <a:spcAft>
                <a:spcPts val="450"/>
              </a:spcAft>
            </a:pPr>
            <a:r>
              <a:rPr lang="en-US" sz="2100" b="1" dirty="0">
                <a:latin typeface="Times New Roman" panose="02020603050405020304" pitchFamily="18" charset="0"/>
                <a:cs typeface="Times New Roman" panose="02020603050405020304" pitchFamily="18" charset="0"/>
              </a:rPr>
              <a:t>CKLA instructional aligned articles</a:t>
            </a:r>
          </a:p>
          <a:p>
            <a:pPr>
              <a:spcAft>
                <a:spcPts val="450"/>
              </a:spcAft>
            </a:pPr>
            <a:r>
              <a:rPr lang="en-US" sz="2100" b="1" dirty="0">
                <a:latin typeface="Times New Roman" panose="02020603050405020304" pitchFamily="18" charset="0"/>
                <a:cs typeface="Times New Roman" panose="02020603050405020304" pitchFamily="18" charset="0"/>
              </a:rPr>
              <a:t>Comprehension Master Thinking with Reading Chart</a:t>
            </a:r>
          </a:p>
          <a:p>
            <a:pPr>
              <a:spcAft>
                <a:spcPts val="450"/>
              </a:spcAft>
            </a:pPr>
            <a:r>
              <a:rPr lang="en-US" sz="2100" b="1" dirty="0">
                <a:latin typeface="Times New Roman" panose="02020603050405020304" pitchFamily="18" charset="0"/>
                <a:cs typeface="Times New Roman" panose="02020603050405020304" pitchFamily="18" charset="0"/>
              </a:rPr>
              <a:t>Sound articulation chart </a:t>
            </a:r>
          </a:p>
          <a:p>
            <a:pPr>
              <a:spcAft>
                <a:spcPts val="450"/>
              </a:spcAft>
            </a:pPr>
            <a:r>
              <a:rPr lang="en-US" sz="2100" b="1" dirty="0">
                <a:latin typeface="Times New Roman" panose="02020603050405020304" pitchFamily="18" charset="0"/>
                <a:cs typeface="Times New Roman" panose="02020603050405020304" pitchFamily="18" charset="0"/>
              </a:rPr>
              <a:t>Decoding strategies</a:t>
            </a:r>
          </a:p>
          <a:p>
            <a:pPr>
              <a:spcAft>
                <a:spcPts val="450"/>
              </a:spcAft>
            </a:pPr>
            <a:r>
              <a:rPr lang="en-US" sz="2100" b="1" dirty="0">
                <a:latin typeface="Times New Roman" panose="02020603050405020304" pitchFamily="18" charset="0"/>
                <a:cs typeface="Times New Roman" panose="02020603050405020304" pitchFamily="18" charset="0"/>
              </a:rPr>
              <a:t>Concepts of Print checklist</a:t>
            </a:r>
          </a:p>
        </p:txBody>
      </p:sp>
      <p:sp>
        <p:nvSpPr>
          <p:cNvPr id="4" name="Footer Placeholder 3"/>
          <p:cNvSpPr>
            <a:spLocks noGrp="1"/>
          </p:cNvSpPr>
          <p:nvPr>
            <p:ph type="ftr" sz="quarter" idx="11"/>
          </p:nvPr>
        </p:nvSpPr>
        <p:spPr/>
        <p:txBody>
          <a:bodyPr/>
          <a:lstStyle/>
          <a:p>
            <a:endParaRPr lang="en-US"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067" y="2409328"/>
            <a:ext cx="1637764" cy="2146882"/>
          </a:xfrm>
          <a:prstGeom prst="rect">
            <a:avLst/>
          </a:prstGeom>
          <a:noFill/>
          <a:ln w="9525">
            <a:solidFill>
              <a:srgbClr val="606060">
                <a:alpha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0990" y="2389262"/>
            <a:ext cx="1637764" cy="2146881"/>
          </a:xfrm>
          <a:prstGeom prst="rect">
            <a:avLst/>
          </a:prstGeom>
          <a:noFill/>
          <a:ln w="9525">
            <a:solidFill>
              <a:srgbClr val="606060">
                <a:alpha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9388" y="3427445"/>
            <a:ext cx="1637764" cy="2146881"/>
          </a:xfrm>
          <a:prstGeom prst="rect">
            <a:avLst/>
          </a:prstGeom>
          <a:noFill/>
          <a:ln w="9525">
            <a:solidFill>
              <a:srgbClr val="606060">
                <a:alpha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5884" b="37058"/>
          <a:stretch/>
        </p:blipFill>
        <p:spPr bwMode="auto">
          <a:xfrm>
            <a:off x="1253933" y="1459787"/>
            <a:ext cx="1288129" cy="625746"/>
          </a:xfrm>
          <a:prstGeom prst="rect">
            <a:avLst/>
          </a:prstGeom>
          <a:noFill/>
          <a:ln w="12700">
            <a:solidFill>
              <a:srgbClr val="606060"/>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5884" b="37058"/>
          <a:stretch/>
        </p:blipFill>
        <p:spPr bwMode="auto">
          <a:xfrm>
            <a:off x="3224206" y="1489334"/>
            <a:ext cx="1288129" cy="596199"/>
          </a:xfrm>
          <a:prstGeom prst="rect">
            <a:avLst/>
          </a:prstGeom>
          <a:noFill/>
          <a:ln w="12700">
            <a:solidFill>
              <a:srgbClr val="60606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547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295400"/>
          </a:xfrm>
          <a:solidFill>
            <a:schemeClr val="bg1"/>
          </a:solidFill>
          <a:ln w="38100">
            <a:solidFill>
              <a:srgbClr val="7030A0"/>
            </a:solidFill>
          </a:ln>
        </p:spPr>
        <p:txBody>
          <a:bodyPr>
            <a:normAutofit fontScale="90000"/>
          </a:bodyPr>
          <a:lstStyle/>
          <a:p>
            <a:pPr algn="ctr"/>
            <a:r>
              <a:rPr lang="en-US" sz="3600" b="1" dirty="0" smtClean="0"/>
              <a:t/>
            </a:r>
            <a:br>
              <a:rPr lang="en-US" sz="3600" b="1" dirty="0" smtClean="0"/>
            </a:br>
            <a:r>
              <a:rPr lang="en-US" sz="2700" b="1" dirty="0" smtClean="0">
                <a:latin typeface="+mn-lt"/>
              </a:rPr>
              <a:t>Assessment is a prerequisite first step to helping struggling readers, we use multiple measures to diagnose students’ areas of improvement </a:t>
            </a:r>
            <a:r>
              <a:rPr lang="en-US" sz="3600" dirty="0" smtClean="0"/>
              <a:t/>
            </a:r>
            <a:br>
              <a:rPr lang="en-US" sz="3600" dirty="0" smtClean="0"/>
            </a:br>
            <a:endParaRPr lang="en-US" dirty="0"/>
          </a:p>
        </p:txBody>
      </p:sp>
      <p:sp>
        <p:nvSpPr>
          <p:cNvPr id="3" name="Content Placeholder 2"/>
          <p:cNvSpPr>
            <a:spLocks noGrp="1"/>
          </p:cNvSpPr>
          <p:nvPr>
            <p:ph idx="1"/>
          </p:nvPr>
        </p:nvSpPr>
        <p:spPr>
          <a:xfrm>
            <a:off x="428625" y="1524000"/>
            <a:ext cx="8210550" cy="4652963"/>
          </a:xfrm>
          <a:solidFill>
            <a:schemeClr val="bg1"/>
          </a:solidFill>
        </p:spPr>
        <p:txBody>
          <a:bodyPr/>
          <a:lstStyle/>
          <a:p>
            <a:pPr marL="0" indent="0">
              <a:buNone/>
            </a:pPr>
            <a:r>
              <a:rPr lang="en-US" sz="2200" b="1" dirty="0" smtClean="0">
                <a:solidFill>
                  <a:srgbClr val="000000"/>
                </a:solidFill>
              </a:rPr>
              <a:t>Utilize DIBELS, MAPS, iReady Assessment Data, CKLA Skills Unit Assessments, CKLA Domain Assessments, formative assessments, and anecdotes to diagnose students' areas of improvement</a:t>
            </a:r>
            <a:r>
              <a:rPr lang="en-US" sz="2200" dirty="0" smtClean="0">
                <a:solidFill>
                  <a:srgbClr val="000000"/>
                </a:solidFill>
                <a:latin typeface="Time roman"/>
              </a:rPr>
              <a:t>. </a:t>
            </a:r>
          </a:p>
          <a:p>
            <a:endParaRPr lang="en-US" i="1" dirty="0"/>
          </a:p>
        </p:txBody>
      </p:sp>
      <p:pic>
        <p:nvPicPr>
          <p:cNvPr id="4"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3008" y="2971800"/>
            <a:ext cx="5801784" cy="3584575"/>
          </a:xfrm>
          <a:prstGeom prst="rect">
            <a:avLst/>
          </a:prstGeom>
        </p:spPr>
      </p:pic>
    </p:spTree>
    <p:extLst>
      <p:ext uri="{BB962C8B-B14F-4D97-AF65-F5344CB8AC3E}">
        <p14:creationId xmlns:p14="http://schemas.microsoft.com/office/powerpoint/2010/main" val="29373287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799" y="228600"/>
            <a:ext cx="8534399" cy="914401"/>
          </a:xfrm>
          <a:solidFill>
            <a:schemeClr val="bg1"/>
          </a:solidFill>
        </p:spPr>
        <p:txBody>
          <a:bodyPr>
            <a:normAutofit/>
          </a:bodyPr>
          <a:lstStyle/>
          <a:p>
            <a:r>
              <a:rPr lang="en-US" sz="2400" b="1" dirty="0" smtClean="0"/>
              <a:t>We believe struggling </a:t>
            </a:r>
            <a:r>
              <a:rPr lang="en-US" sz="2400" b="1" dirty="0"/>
              <a:t>readers must be identified as soon as </a:t>
            </a:r>
            <a:r>
              <a:rPr lang="en-US" sz="2400" b="1" dirty="0" smtClean="0"/>
              <a:t>possible</a:t>
            </a:r>
            <a:endParaRPr lang="en-US" sz="2400" dirty="0"/>
          </a:p>
        </p:txBody>
      </p:sp>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849" y="1492249"/>
            <a:ext cx="8534399" cy="5365751"/>
          </a:xfrm>
        </p:spPr>
      </p:pic>
      <p:sp>
        <p:nvSpPr>
          <p:cNvPr id="4" name="Date Placeholder 3"/>
          <p:cNvSpPr>
            <a:spLocks noGrp="1"/>
          </p:cNvSpPr>
          <p:nvPr>
            <p:ph type="dt" sz="half" idx="10"/>
          </p:nvPr>
        </p:nvSpPr>
        <p:spPr/>
        <p:txBody>
          <a:bodyPr/>
          <a:lstStyle/>
          <a:p>
            <a:r>
              <a:rPr lang="en-US" dirty="0" smtClean="0"/>
              <a:t>8/24/2015</a:t>
            </a:r>
            <a:endParaRPr lang="en-US" dirty="0"/>
          </a:p>
        </p:txBody>
      </p:sp>
    </p:spTree>
    <p:extLst>
      <p:ext uri="{BB962C8B-B14F-4D97-AF65-F5344CB8AC3E}">
        <p14:creationId xmlns:p14="http://schemas.microsoft.com/office/powerpoint/2010/main" val="1494053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485901" y="5429251"/>
            <a:ext cx="6433054" cy="32273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dirty="0"/>
          </a:p>
        </p:txBody>
      </p:sp>
      <p:sp>
        <p:nvSpPr>
          <p:cNvPr id="2" name="Title 1"/>
          <p:cNvSpPr>
            <a:spLocks noGrp="1"/>
          </p:cNvSpPr>
          <p:nvPr>
            <p:ph type="title"/>
          </p:nvPr>
        </p:nvSpPr>
        <p:spPr>
          <a:xfrm>
            <a:off x="457200" y="125165"/>
            <a:ext cx="8534400" cy="1400788"/>
          </a:xfrm>
          <a:solidFill>
            <a:schemeClr val="bg1"/>
          </a:solidFill>
          <a:ln w="38100">
            <a:solidFill>
              <a:srgbClr val="7030A0"/>
            </a:solidFill>
          </a:ln>
        </p:spPr>
        <p:txBody>
          <a:bodyPr>
            <a:noAutofit/>
          </a:bodyPr>
          <a:lstStyle/>
          <a:p>
            <a:pPr lvl="0"/>
            <a:r>
              <a:rPr lang="en-US" altLang="en-US" sz="2400" b="1" dirty="0" smtClean="0"/>
              <a:t>                 Step 1: Determining  child’s Needs</a:t>
            </a:r>
            <a:r>
              <a:rPr lang="en-US" sz="2400" b="1" dirty="0"/>
              <a:t/>
            </a:r>
            <a:br>
              <a:rPr lang="en-US" sz="2400" b="1" dirty="0"/>
            </a:br>
            <a:r>
              <a:rPr lang="en-US" sz="2000" b="1" dirty="0" smtClean="0"/>
              <a:t>We believe Literacy </a:t>
            </a:r>
            <a:r>
              <a:rPr lang="en-US" sz="2000" b="1" dirty="0"/>
              <a:t>intervention must then be delivered as swiftly as </a:t>
            </a:r>
            <a:r>
              <a:rPr lang="en-US" sz="2000" b="1" dirty="0" smtClean="0"/>
              <a:t>possible and  must </a:t>
            </a:r>
            <a:r>
              <a:rPr lang="en-US" sz="2000" b="1" dirty="0"/>
              <a:t>be customized </a:t>
            </a:r>
            <a:r>
              <a:rPr lang="en-US" sz="2000" b="1" dirty="0" smtClean="0"/>
              <a:t>to every learner. </a:t>
            </a:r>
            <a:endParaRPr lang="en-US" sz="2000" b="1" dirty="0"/>
          </a:p>
        </p:txBody>
      </p:sp>
      <p:sp>
        <p:nvSpPr>
          <p:cNvPr id="3" name="Content Placeholder 2"/>
          <p:cNvSpPr>
            <a:spLocks noGrp="1"/>
          </p:cNvSpPr>
          <p:nvPr>
            <p:ph idx="1"/>
          </p:nvPr>
        </p:nvSpPr>
        <p:spPr>
          <a:xfrm>
            <a:off x="1066800" y="1681696"/>
            <a:ext cx="7239000" cy="5039780"/>
          </a:xfrm>
          <a:solidFill>
            <a:schemeClr val="bg1"/>
          </a:solidFill>
        </p:spPr>
        <p:txBody>
          <a:bodyPr/>
          <a:lstStyle/>
          <a:p>
            <a:pPr marL="0" indent="0">
              <a:buNone/>
            </a:pPr>
            <a:r>
              <a:rPr lang="en-US" dirty="0" smtClean="0"/>
              <a:t>	</a:t>
            </a:r>
            <a:endParaRPr lang="en-US" dirty="0"/>
          </a:p>
        </p:txBody>
      </p:sp>
      <p:sp>
        <p:nvSpPr>
          <p:cNvPr id="4" name="Footer Placeholder 3"/>
          <p:cNvSpPr>
            <a:spLocks noGrp="1"/>
          </p:cNvSpPr>
          <p:nvPr>
            <p:ph type="ftr" sz="quarter" idx="10"/>
          </p:nvPr>
        </p:nvSpPr>
        <p:spPr/>
        <p:txBody>
          <a:bodyPr/>
          <a:lstStyle/>
          <a:p>
            <a:pPr>
              <a:defRPr/>
            </a:pPr>
            <a:r>
              <a:rPr lang="en-US" dirty="0" smtClean="0">
                <a:solidFill>
                  <a:srgbClr val="FFFFFF"/>
                </a:solidFill>
              </a:rPr>
              <a:t>EngageNY.org</a:t>
            </a:r>
            <a:endParaRPr lang="en-US" dirty="0">
              <a:solidFill>
                <a:srgbClr val="FFFFFF"/>
              </a:solidFill>
            </a:endParaRPr>
          </a:p>
        </p:txBody>
      </p:sp>
      <p:sp>
        <p:nvSpPr>
          <p:cNvPr id="5" name="Slide Number Placeholder 4"/>
          <p:cNvSpPr>
            <a:spLocks noGrp="1"/>
          </p:cNvSpPr>
          <p:nvPr>
            <p:ph type="sldNum" sz="quarter" idx="11"/>
          </p:nvPr>
        </p:nvSpPr>
        <p:spPr/>
        <p:txBody>
          <a:bodyPr/>
          <a:lstStyle/>
          <a:p>
            <a:pPr>
              <a:defRPr/>
            </a:pPr>
            <a:fld id="{71E803E8-9360-4176-9DE9-0AFF2C7A32D4}" type="slidenum">
              <a:rPr lang="en-US" b="0" smtClean="0">
                <a:solidFill>
                  <a:srgbClr val="FFFFFF"/>
                </a:solidFill>
              </a:rPr>
              <a:pPr>
                <a:defRPr/>
              </a:pPr>
              <a:t>37</a:t>
            </a:fld>
            <a:endParaRPr lang="en-US" b="0" dirty="0">
              <a:solidFill>
                <a:srgbClr val="FFFFFF"/>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000" t="21995" r="76241" b="5629"/>
          <a:stretch/>
        </p:blipFill>
        <p:spPr>
          <a:xfrm rot="5400000">
            <a:off x="6187820" y="1711972"/>
            <a:ext cx="746107" cy="2946903"/>
          </a:xfrm>
          <a:prstGeom prst="rect">
            <a:avLst/>
          </a:prstGeom>
          <a:ln>
            <a:solidFill>
              <a:schemeClr val="tx1"/>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8030" t="12615" r="18834" b="5294"/>
          <a:stretch/>
        </p:blipFill>
        <p:spPr>
          <a:xfrm rot="5400000">
            <a:off x="1255750" y="2929336"/>
            <a:ext cx="3736897" cy="3535897"/>
          </a:xfrm>
          <a:prstGeom prst="rect">
            <a:avLst/>
          </a:prstGeom>
          <a:ln>
            <a:solidFill>
              <a:schemeClr val="tx1"/>
            </a:solidFill>
          </a:ln>
        </p:spPr>
      </p:pic>
      <p:sp>
        <p:nvSpPr>
          <p:cNvPr id="10" name="TextBox 9"/>
          <p:cNvSpPr txBox="1"/>
          <p:nvPr/>
        </p:nvSpPr>
        <p:spPr>
          <a:xfrm>
            <a:off x="1337980" y="1927756"/>
            <a:ext cx="3234020" cy="830997"/>
          </a:xfrm>
          <a:prstGeom prst="rect">
            <a:avLst/>
          </a:prstGeom>
          <a:noFill/>
        </p:spPr>
        <p:txBody>
          <a:bodyPr wrap="square" rtlCol="0">
            <a:spAutoFit/>
          </a:bodyPr>
          <a:lstStyle/>
          <a:p>
            <a:endParaRPr lang="en-US" sz="1600" b="1" dirty="0" smtClean="0">
              <a:solidFill>
                <a:srgbClr val="3D7FA9"/>
              </a:solidFill>
            </a:endParaRPr>
          </a:p>
          <a:p>
            <a:endParaRPr lang="en-US" sz="1600" b="1" dirty="0" smtClean="0">
              <a:solidFill>
                <a:srgbClr val="3D7FA9"/>
              </a:solidFill>
            </a:endParaRPr>
          </a:p>
          <a:p>
            <a:r>
              <a:rPr lang="en-US" sz="1600" b="1" dirty="0" smtClean="0">
                <a:solidFill>
                  <a:srgbClr val="3D7FA9"/>
                </a:solidFill>
              </a:rPr>
              <a:t>Sample </a:t>
            </a:r>
            <a:r>
              <a:rPr lang="en-US" sz="1600" b="1" dirty="0">
                <a:solidFill>
                  <a:srgbClr val="3D7FA9"/>
                </a:solidFill>
              </a:rPr>
              <a:t>from Assessment Flowchart</a:t>
            </a:r>
          </a:p>
        </p:txBody>
      </p:sp>
      <p:sp>
        <p:nvSpPr>
          <p:cNvPr id="11" name="TextBox 10"/>
          <p:cNvSpPr txBox="1"/>
          <p:nvPr/>
        </p:nvSpPr>
        <p:spPr>
          <a:xfrm>
            <a:off x="5289310" y="1867448"/>
            <a:ext cx="2335675" cy="754053"/>
          </a:xfrm>
          <a:prstGeom prst="rect">
            <a:avLst/>
          </a:prstGeom>
          <a:solidFill>
            <a:schemeClr val="bg1"/>
          </a:solidFill>
        </p:spPr>
        <p:txBody>
          <a:bodyPr wrap="square" rtlCol="0">
            <a:spAutoFit/>
          </a:bodyPr>
          <a:lstStyle/>
          <a:p>
            <a:r>
              <a:rPr lang="en-US" sz="1350" b="1" dirty="0" smtClean="0">
                <a:solidFill>
                  <a:srgbClr val="3D7FA9"/>
                </a:solidFill>
              </a:rPr>
              <a:t> </a:t>
            </a:r>
          </a:p>
          <a:p>
            <a:endParaRPr lang="en-US" sz="1350" b="1" dirty="0" smtClean="0">
              <a:solidFill>
                <a:srgbClr val="3D7FA9"/>
              </a:solidFill>
            </a:endParaRPr>
          </a:p>
          <a:p>
            <a:r>
              <a:rPr lang="en-US" sz="1350" b="1" dirty="0" smtClean="0">
                <a:solidFill>
                  <a:srgbClr val="3D7FA9"/>
                </a:solidFill>
              </a:rPr>
              <a:t> </a:t>
            </a:r>
            <a:r>
              <a:rPr lang="en-US" sz="1600" b="1" dirty="0" smtClean="0">
                <a:solidFill>
                  <a:srgbClr val="3D7FA9"/>
                </a:solidFill>
              </a:rPr>
              <a:t>Class Summary Form</a:t>
            </a:r>
            <a:endParaRPr lang="en-US" sz="1600" b="1" dirty="0">
              <a:solidFill>
                <a:srgbClr val="3D7FA9"/>
              </a:solidFill>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3011" t="195" r="7095" b="48166"/>
          <a:stretch/>
        </p:blipFill>
        <p:spPr>
          <a:xfrm>
            <a:off x="5136097" y="4162847"/>
            <a:ext cx="2900954" cy="2193504"/>
          </a:xfrm>
          <a:prstGeom prst="rect">
            <a:avLst/>
          </a:prstGeom>
          <a:ln>
            <a:solidFill>
              <a:schemeClr val="tx1"/>
            </a:solidFill>
          </a:ln>
        </p:spPr>
      </p:pic>
      <p:sp>
        <p:nvSpPr>
          <p:cNvPr id="14" name="TextBox 13"/>
          <p:cNvSpPr txBox="1"/>
          <p:nvPr/>
        </p:nvSpPr>
        <p:spPr>
          <a:xfrm>
            <a:off x="5136097" y="3473918"/>
            <a:ext cx="2782858" cy="584775"/>
          </a:xfrm>
          <a:prstGeom prst="rect">
            <a:avLst/>
          </a:prstGeom>
          <a:solidFill>
            <a:schemeClr val="bg1"/>
          </a:solidFill>
        </p:spPr>
        <p:txBody>
          <a:bodyPr wrap="square" rtlCol="0">
            <a:spAutoFit/>
          </a:bodyPr>
          <a:lstStyle/>
          <a:p>
            <a:endParaRPr lang="en-US" sz="1600" b="1" dirty="0">
              <a:solidFill>
                <a:srgbClr val="3D7FA9"/>
              </a:solidFill>
            </a:endParaRPr>
          </a:p>
          <a:p>
            <a:r>
              <a:rPr lang="en-US" sz="1600" b="1" dirty="0" smtClean="0">
                <a:solidFill>
                  <a:srgbClr val="3D7FA9"/>
                </a:solidFill>
              </a:rPr>
              <a:t>Interpretation Guidelines</a:t>
            </a:r>
            <a:endParaRPr lang="en-US" sz="1600" b="1" dirty="0">
              <a:solidFill>
                <a:srgbClr val="3D7FA9"/>
              </a:solidFill>
            </a:endParaRPr>
          </a:p>
        </p:txBody>
      </p:sp>
      <p:sp>
        <p:nvSpPr>
          <p:cNvPr id="9" name="Rectangle 8"/>
          <p:cNvSpPr/>
          <p:nvPr/>
        </p:nvSpPr>
        <p:spPr>
          <a:xfrm>
            <a:off x="2286000" y="2828836"/>
            <a:ext cx="4572000" cy="369332"/>
          </a:xfrm>
          <a:prstGeom prst="rect">
            <a:avLst/>
          </a:prstGeom>
        </p:spPr>
        <p:txBody>
          <a:bodyPr>
            <a:spAutoFit/>
          </a:bodyPr>
          <a:lstStyle/>
          <a:p>
            <a:pPr lvl="0"/>
            <a:r>
              <a:rPr lang="en-US" b="1" dirty="0" smtClean="0">
                <a:solidFill>
                  <a:schemeClr val="bg1"/>
                </a:solidFill>
              </a:rPr>
              <a:t>every </a:t>
            </a:r>
            <a:r>
              <a:rPr lang="en-US" b="1" dirty="0">
                <a:solidFill>
                  <a:schemeClr val="bg1"/>
                </a:solidFill>
              </a:rPr>
              <a:t>learner and </a:t>
            </a:r>
            <a:r>
              <a:rPr lang="en-US" b="1" dirty="0" smtClean="0">
                <a:solidFill>
                  <a:schemeClr val="bg1"/>
                </a:solidFill>
              </a:rPr>
              <a:t>adapt with </a:t>
            </a:r>
            <a:r>
              <a:rPr lang="en-US" b="1" dirty="0">
                <a:solidFill>
                  <a:schemeClr val="bg1"/>
                </a:solidFill>
              </a:rPr>
              <a:t>progress</a:t>
            </a:r>
            <a:endParaRPr lang="en-US" dirty="0"/>
          </a:p>
        </p:txBody>
      </p:sp>
    </p:spTree>
    <p:extLst>
      <p:ext uri="{BB962C8B-B14F-4D97-AF65-F5344CB8AC3E}">
        <p14:creationId xmlns:p14="http://schemas.microsoft.com/office/powerpoint/2010/main" val="33410764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a:xfrm>
            <a:off x="772298" y="304800"/>
            <a:ext cx="7594462" cy="1374084"/>
          </a:xfrm>
          <a:solidFill>
            <a:schemeClr val="bg1"/>
          </a:solidFill>
          <a:ln w="38100">
            <a:solidFill>
              <a:srgbClr val="7030A0"/>
            </a:solidFill>
          </a:ln>
        </p:spPr>
        <p:txBody>
          <a:bodyPr>
            <a:normAutofit fontScale="90000"/>
          </a:bodyPr>
          <a:lstStyle/>
          <a:p>
            <a:r>
              <a:rPr lang="en-US" altLang="en-US" b="1" dirty="0" smtClean="0"/>
              <a:t>                       Planning Remediation</a:t>
            </a:r>
            <a:r>
              <a:rPr lang="en-US" dirty="0"/>
              <a:t> </a:t>
            </a:r>
            <a:r>
              <a:rPr lang="en-US" dirty="0" smtClean="0"/>
              <a:t/>
            </a:r>
            <a:br>
              <a:rPr lang="en-US" dirty="0" smtClean="0"/>
            </a:br>
            <a:r>
              <a:rPr lang="en-US" dirty="0" smtClean="0"/>
              <a:t>When </a:t>
            </a:r>
            <a:r>
              <a:rPr lang="en-US" dirty="0"/>
              <a:t>assessment data and instructional performance signals a need for </a:t>
            </a:r>
            <a:r>
              <a:rPr lang="en-US" dirty="0" smtClean="0"/>
              <a:t>remediation:</a:t>
            </a:r>
            <a:endParaRPr lang="en-US" altLang="en-US" b="1" dirty="0" smtClean="0"/>
          </a:p>
        </p:txBody>
      </p:sp>
      <p:sp>
        <p:nvSpPr>
          <p:cNvPr id="3" name="Content Placeholder 2"/>
          <p:cNvSpPr>
            <a:spLocks noGrp="1"/>
          </p:cNvSpPr>
          <p:nvPr>
            <p:ph idx="1"/>
          </p:nvPr>
        </p:nvSpPr>
        <p:spPr>
          <a:xfrm>
            <a:off x="772298" y="1981200"/>
            <a:ext cx="7594462" cy="4495800"/>
          </a:xfrm>
          <a:solidFill>
            <a:schemeClr val="bg1"/>
          </a:solidFill>
          <a:ln>
            <a:solidFill>
              <a:schemeClr val="bg1"/>
            </a:solidFill>
          </a:ln>
        </p:spPr>
        <p:txBody>
          <a:bodyPr>
            <a:normAutofit lnSpcReduction="10000"/>
          </a:bodyPr>
          <a:lstStyle/>
          <a:p>
            <a:pPr marL="40481" indent="0">
              <a:buNone/>
              <a:defRPr/>
            </a:pPr>
            <a:endParaRPr lang="en-US" dirty="0" smtClean="0"/>
          </a:p>
          <a:p>
            <a:pPr marL="426244" indent="-385763">
              <a:buFont typeface="+mj-lt"/>
              <a:buAutoNum type="arabicPeriod"/>
              <a:defRPr/>
            </a:pPr>
            <a:r>
              <a:rPr lang="en-US" sz="2400" b="1" dirty="0" smtClean="0"/>
              <a:t>Go </a:t>
            </a:r>
            <a:r>
              <a:rPr lang="en-US" sz="2400" b="1" dirty="0"/>
              <a:t>to the corresponding instructional point in the </a:t>
            </a:r>
            <a:r>
              <a:rPr lang="en-US" sz="2400" b="1" dirty="0" smtClean="0"/>
              <a:t>ARG.</a:t>
            </a:r>
          </a:p>
          <a:p>
            <a:pPr marL="426244" indent="-385763">
              <a:buFont typeface="+mj-lt"/>
              <a:buAutoNum type="arabicPeriod"/>
              <a:defRPr/>
            </a:pPr>
            <a:endParaRPr lang="en-US" sz="2400" b="1" dirty="0"/>
          </a:p>
          <a:p>
            <a:pPr marL="426244" indent="-385763">
              <a:buFont typeface="+mj-lt"/>
              <a:buAutoNum type="arabicPeriod"/>
              <a:defRPr/>
            </a:pPr>
            <a:r>
              <a:rPr lang="en-US" sz="2400" b="1" dirty="0"/>
              <a:t>Consider the students’ level of instructional need and plan with the lesson structures accordingly</a:t>
            </a:r>
            <a:r>
              <a:rPr lang="en-US" sz="2400" b="1" dirty="0" smtClean="0"/>
              <a:t>.</a:t>
            </a:r>
          </a:p>
          <a:p>
            <a:pPr marL="426244" indent="-385763">
              <a:buFont typeface="+mj-lt"/>
              <a:buAutoNum type="arabicPeriod"/>
              <a:defRPr/>
            </a:pPr>
            <a:endParaRPr lang="en-US" sz="2400" b="1" dirty="0"/>
          </a:p>
          <a:p>
            <a:pPr marL="426244" indent="-385763">
              <a:buFont typeface="+mj-lt"/>
              <a:buAutoNum type="arabicPeriod"/>
              <a:defRPr/>
            </a:pPr>
            <a:r>
              <a:rPr lang="en-US" sz="2400" b="1" dirty="0"/>
              <a:t>Select exercises and prepare associated materials from the appropriate section(s) of the </a:t>
            </a:r>
            <a:r>
              <a:rPr lang="en-US" sz="2400" b="1" dirty="0" smtClean="0"/>
              <a:t>ARG.</a:t>
            </a:r>
          </a:p>
          <a:p>
            <a:pPr marL="426244" indent="-385763">
              <a:buFont typeface="+mj-lt"/>
              <a:buAutoNum type="arabicPeriod"/>
              <a:defRPr/>
            </a:pPr>
            <a:endParaRPr lang="en-US" sz="2400" b="1" dirty="0"/>
          </a:p>
          <a:p>
            <a:pPr marL="426244" indent="-385763">
              <a:buFont typeface="+mj-lt"/>
              <a:buAutoNum type="arabicPeriod"/>
              <a:defRPr/>
            </a:pPr>
            <a:r>
              <a:rPr lang="en-US" sz="2400" b="1" dirty="0"/>
              <a:t>Use progress monitoring assessments to inform decisions about student progress and/or ongoing remediation needs.</a:t>
            </a:r>
          </a:p>
          <a:p>
            <a:pPr marL="426244" indent="-385763">
              <a:buFont typeface="+mj-lt"/>
              <a:buAutoNum type="arabicPeriod"/>
              <a:defRPr/>
            </a:pPr>
            <a:endParaRPr lang="en-US" dirty="0"/>
          </a:p>
        </p:txBody>
      </p:sp>
      <p:sp>
        <p:nvSpPr>
          <p:cNvPr id="5" name="Slide Number Placeholder 4"/>
          <p:cNvSpPr>
            <a:spLocks noGrp="1"/>
          </p:cNvSpPr>
          <p:nvPr>
            <p:ph type="sldNum" sz="quarter" idx="11"/>
          </p:nvPr>
        </p:nvSpPr>
        <p:spPr>
          <a:xfrm>
            <a:off x="7553325" y="5673330"/>
            <a:ext cx="447675" cy="273844"/>
          </a:xfrm>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BB98C9D-3F4F-4E8A-8984-AC94A687C162}" type="slidenum">
              <a:rPr lang="en-US" altLang="en-US">
                <a:solidFill>
                  <a:srgbClr val="BFBFBF"/>
                </a:solidFill>
                <a:latin typeface="CartoGothic Std"/>
              </a:rPr>
              <a:pPr eaLnBrk="1" hangingPunct="1"/>
              <a:t>38</a:t>
            </a:fld>
            <a:endParaRPr lang="en-US" altLang="en-US" dirty="0">
              <a:solidFill>
                <a:srgbClr val="BFBFBF"/>
              </a:solidFill>
              <a:latin typeface="CartoGothic Std"/>
            </a:endParaRPr>
          </a:p>
        </p:txBody>
      </p:sp>
    </p:spTree>
    <p:extLst>
      <p:ext uri="{BB962C8B-B14F-4D97-AF65-F5344CB8AC3E}">
        <p14:creationId xmlns:p14="http://schemas.microsoft.com/office/powerpoint/2010/main" val="167736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834" y="0"/>
            <a:ext cx="7886700" cy="1325563"/>
          </a:xfrm>
        </p:spPr>
        <p:txBody>
          <a:bodyPr/>
          <a:lstStyle/>
          <a:p>
            <a:endParaRPr lang="en-US" dirty="0"/>
          </a:p>
        </p:txBody>
      </p:sp>
      <p:sp>
        <p:nvSpPr>
          <p:cNvPr id="3" name="Content Placeholder 2"/>
          <p:cNvSpPr>
            <a:spLocks noGrp="1"/>
          </p:cNvSpPr>
          <p:nvPr>
            <p:ph sz="quarter" idx="4294967295"/>
          </p:nvPr>
        </p:nvSpPr>
        <p:spPr>
          <a:xfrm>
            <a:off x="0" y="533401"/>
            <a:ext cx="3810000" cy="5208300"/>
          </a:xfrm>
          <a:prstGeom prst="rect">
            <a:avLst/>
          </a:prstGeom>
          <a:solidFill>
            <a:schemeClr val="bg1"/>
          </a:solidFill>
          <a:ln w="38100">
            <a:solidFill>
              <a:srgbClr val="7030A0"/>
            </a:solidFill>
          </a:ln>
        </p:spPr>
        <p:txBody>
          <a:bodyPr>
            <a:normAutofit/>
          </a:bodyPr>
          <a:lstStyle/>
          <a:p>
            <a:pPr marL="0" indent="0">
              <a:buNone/>
            </a:pPr>
            <a:r>
              <a:rPr lang="en-US" sz="3600" b="1" i="1" dirty="0" smtClean="0">
                <a:solidFill>
                  <a:srgbClr val="7030A0"/>
                </a:solidFill>
              </a:rPr>
              <a:t>We believe planning </a:t>
            </a:r>
            <a:r>
              <a:rPr lang="en-US" sz="3600" b="1" i="1" dirty="0">
                <a:solidFill>
                  <a:srgbClr val="7030A0"/>
                </a:solidFill>
              </a:rPr>
              <a:t>t</a:t>
            </a:r>
            <a:r>
              <a:rPr lang="en-US" sz="3600" b="1" i="1" dirty="0" smtClean="0">
                <a:solidFill>
                  <a:srgbClr val="7030A0"/>
                </a:solidFill>
              </a:rPr>
              <a:t>ailored instruction with </a:t>
            </a:r>
            <a:r>
              <a:rPr lang="en-US" sz="3600" b="1" i="1" dirty="0">
                <a:solidFill>
                  <a:srgbClr val="7030A0"/>
                </a:solidFill>
              </a:rPr>
              <a:t>the Assessment and Remediation </a:t>
            </a:r>
            <a:r>
              <a:rPr lang="en-US" sz="3600" b="1" i="1" dirty="0" smtClean="0">
                <a:solidFill>
                  <a:srgbClr val="7030A0"/>
                </a:solidFill>
              </a:rPr>
              <a:t>Guide is the opportunity to make a diff</a:t>
            </a:r>
            <a:r>
              <a:rPr lang="en-US" sz="3600" b="1" i="1" dirty="0">
                <a:solidFill>
                  <a:srgbClr val="7030A0"/>
                </a:solidFill>
              </a:rPr>
              <a:t>erence in </a:t>
            </a:r>
            <a:r>
              <a:rPr lang="en-US" sz="3600" b="1" i="1" dirty="0" smtClean="0">
                <a:solidFill>
                  <a:srgbClr val="7030A0"/>
                </a:solidFill>
              </a:rPr>
              <a:t>the</a:t>
            </a:r>
            <a:r>
              <a:rPr lang="en-US" sz="3600" b="1" dirty="0" smtClean="0">
                <a:solidFill>
                  <a:srgbClr val="7030A0"/>
                </a:solidFill>
              </a:rPr>
              <a:t> </a:t>
            </a:r>
            <a:r>
              <a:rPr lang="en-US" sz="3600" b="1" i="1" dirty="0" smtClean="0">
                <a:solidFill>
                  <a:srgbClr val="7030A0"/>
                </a:solidFill>
              </a:rPr>
              <a:t>lives </a:t>
            </a:r>
            <a:r>
              <a:rPr lang="en-US" sz="3600" b="1" i="1" dirty="0">
                <a:solidFill>
                  <a:srgbClr val="7030A0"/>
                </a:solidFill>
              </a:rPr>
              <a:t>of </a:t>
            </a:r>
            <a:r>
              <a:rPr lang="en-US" sz="3600" b="1" i="1" dirty="0" smtClean="0">
                <a:solidFill>
                  <a:srgbClr val="7030A0"/>
                </a:solidFill>
              </a:rPr>
              <a:t>ALL </a:t>
            </a:r>
            <a:r>
              <a:rPr lang="en-US" sz="3600" b="1" i="1" dirty="0">
                <a:solidFill>
                  <a:srgbClr val="7030A0"/>
                </a:solidFill>
              </a:rPr>
              <a:t>our readers</a:t>
            </a:r>
            <a:r>
              <a:rPr lang="en-US" sz="3600" b="1" i="1" dirty="0" smtClean="0">
                <a:solidFill>
                  <a:srgbClr val="7030A0"/>
                </a:solidFill>
              </a:rPr>
              <a:t>!!</a:t>
            </a:r>
            <a:endParaRPr lang="en-US" sz="3600" b="1" i="1" dirty="0">
              <a:solidFill>
                <a:srgbClr val="7030A0"/>
              </a:solidFill>
            </a:endParaRPr>
          </a:p>
        </p:txBody>
      </p:sp>
      <p:pic>
        <p:nvPicPr>
          <p:cNvPr id="39938" name="Picture 2"/>
          <p:cNvPicPr>
            <a:picLocks noGrp="1" noChangeAspect="1" noChangeArrowheads="1"/>
          </p:cNvPicPr>
          <p:nvPr>
            <p:ph sz="quarter" idx="4294967295"/>
          </p:nvPr>
        </p:nvPicPr>
        <p:blipFill rotWithShape="1">
          <a:blip r:embed="rId3">
            <a:extLst>
              <a:ext uri="{28A0092B-C50C-407E-A947-70E740481C1C}">
                <a14:useLocalDpi xmlns:a14="http://schemas.microsoft.com/office/drawing/2010/main" val="0"/>
              </a:ext>
            </a:extLst>
          </a:blip>
          <a:srcRect l="1306" t="-654" r="2830" b="654"/>
          <a:stretch/>
        </p:blipFill>
        <p:spPr bwMode="auto">
          <a:xfrm>
            <a:off x="9906000" y="832565"/>
            <a:ext cx="3798498" cy="263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5200" y="1027907"/>
            <a:ext cx="3200400" cy="4953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2400" y="533400"/>
            <a:ext cx="5035867" cy="5208300"/>
          </a:xfrm>
          <a:prstGeom prst="rect">
            <a:avLst/>
          </a:prstGeom>
          <a:ln w="76200">
            <a:solidFill>
              <a:srgbClr val="7030A0"/>
            </a:solidFill>
          </a:ln>
        </p:spPr>
      </p:pic>
    </p:spTree>
    <p:extLst>
      <p:ext uri="{BB962C8B-B14F-4D97-AF65-F5344CB8AC3E}">
        <p14:creationId xmlns:p14="http://schemas.microsoft.com/office/powerpoint/2010/main" val="172295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6"/>
            <a:ext cx="8458200" cy="1325563"/>
          </a:xfrm>
          <a:solidFill>
            <a:schemeClr val="bg1"/>
          </a:solidFill>
        </p:spPr>
        <p:txBody>
          <a:bodyPr>
            <a:normAutofit/>
          </a:bodyPr>
          <a:lstStyle/>
          <a:p>
            <a:r>
              <a:rPr lang="en-US" sz="2400" b="1" dirty="0"/>
              <a:t>The following </a:t>
            </a:r>
            <a:r>
              <a:rPr lang="en-US" sz="2400" b="1" dirty="0" smtClean="0"/>
              <a:t>slides  follows the GW kindergarten class </a:t>
            </a:r>
            <a:r>
              <a:rPr lang="en-US" sz="2400" b="1" dirty="0"/>
              <a:t>that was first </a:t>
            </a:r>
            <a:r>
              <a:rPr lang="en-US" sz="2400" b="1" dirty="0" smtClean="0"/>
              <a:t>administer the </a:t>
            </a:r>
            <a:r>
              <a:rPr lang="en-US" sz="2400" b="1" dirty="0"/>
              <a:t>Dynamic Indicators of Basic Early Literacy Skills </a:t>
            </a:r>
            <a:r>
              <a:rPr lang="en-US" sz="2400" b="1" dirty="0" smtClean="0"/>
              <a:t>(DIBELS)  in 2012 to the present:</a:t>
            </a:r>
            <a:endParaRPr lang="en-US" sz="2400" b="1" dirty="0"/>
          </a:p>
        </p:txBody>
      </p:sp>
      <p:sp>
        <p:nvSpPr>
          <p:cNvPr id="5" name="Date Placeholder 4"/>
          <p:cNvSpPr>
            <a:spLocks noGrp="1"/>
          </p:cNvSpPr>
          <p:nvPr>
            <p:ph type="dt" sz="half" idx="10"/>
          </p:nvPr>
        </p:nvSpPr>
        <p:spPr/>
        <p:txBody>
          <a:bodyPr/>
          <a:lstStyle/>
          <a:p>
            <a:r>
              <a:rPr lang="en-US" dirty="0" smtClean="0"/>
              <a:t>8/24/2015</a:t>
            </a:r>
            <a:endParaRPr lang="en-US" dirty="0"/>
          </a:p>
        </p:txBody>
      </p:sp>
      <p:pic>
        <p:nvPicPr>
          <p:cNvPr id="8" name="Content Placeholder 4"/>
          <p:cNvPicPr>
            <a:picLocks noGrp="1"/>
          </p:cNvPicPr>
          <p:nvPr>
            <p:ph sz="half" idx="2"/>
          </p:nvPr>
        </p:nvPicPr>
        <p:blipFill>
          <a:blip r:embed="rId3"/>
          <a:stretch>
            <a:fillRect/>
          </a:stretch>
        </p:blipFill>
        <p:spPr>
          <a:xfrm>
            <a:off x="4724400" y="1981200"/>
            <a:ext cx="38862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Content Placeholder 10"/>
          <p:cNvPicPr>
            <a:picLocks noGrp="1"/>
          </p:cNvPicPr>
          <p:nvPr>
            <p:ph sz="half" idx="1"/>
          </p:nvPr>
        </p:nvPicPr>
        <p:blipFill>
          <a:blip r:embed="rId4"/>
          <a:stretch>
            <a:fillRect/>
          </a:stretch>
        </p:blipFill>
        <p:spPr>
          <a:xfrm>
            <a:off x="381000" y="1981200"/>
            <a:ext cx="38862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602901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Date Placeholder 4"/>
          <p:cNvSpPr>
            <a:spLocks noGrp="1"/>
          </p:cNvSpPr>
          <p:nvPr>
            <p:ph type="dt" sz="half" idx="10"/>
          </p:nvPr>
        </p:nvSpPr>
        <p:spPr/>
        <p:txBody>
          <a:bodyPr/>
          <a:lstStyle/>
          <a:p>
            <a:r>
              <a:rPr lang="en-US" dirty="0" smtClean="0"/>
              <a:t>8/24/2015</a:t>
            </a:r>
            <a:endParaRPr lang="en-US" dirty="0"/>
          </a:p>
        </p:txBody>
      </p:sp>
      <p:pic>
        <p:nvPicPr>
          <p:cNvPr id="6" name="Content Placeholder 5"/>
          <p:cNvPicPr>
            <a:picLocks noGrp="1"/>
          </p:cNvPicPr>
          <p:nvPr>
            <p:ph sz="half" idx="1"/>
          </p:nvPr>
        </p:nvPicPr>
        <p:blipFill>
          <a:blip r:embed="rId2"/>
          <a:stretch>
            <a:fillRect/>
          </a:stretch>
        </p:blipFill>
        <p:spPr>
          <a:xfrm>
            <a:off x="457200" y="1690689"/>
            <a:ext cx="3886200" cy="3657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6"/>
          <p:cNvPicPr>
            <a:picLocks noGrp="1"/>
          </p:cNvPicPr>
          <p:nvPr>
            <p:ph sz="half" idx="2"/>
          </p:nvPr>
        </p:nvPicPr>
        <p:blipFill>
          <a:blip r:embed="rId3"/>
          <a:stretch>
            <a:fillRect/>
          </a:stretch>
        </p:blipFill>
        <p:spPr>
          <a:xfrm>
            <a:off x="4591050" y="1690689"/>
            <a:ext cx="3886200" cy="3657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44293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65127"/>
            <a:ext cx="8610600" cy="1127120"/>
          </a:xfrm>
          <a:solidFill>
            <a:schemeClr val="bg1"/>
          </a:solidFill>
        </p:spPr>
        <p:txBody>
          <a:bodyPr>
            <a:normAutofit/>
          </a:bodyPr>
          <a:lstStyle/>
          <a:p>
            <a:r>
              <a:rPr lang="en-US" sz="2400" b="1" dirty="0"/>
              <a:t>This </a:t>
            </a:r>
            <a:r>
              <a:rPr lang="en-US" sz="2400" b="1" dirty="0" smtClean="0"/>
              <a:t>slide shows </a:t>
            </a:r>
            <a:r>
              <a:rPr lang="en-US" sz="2400" b="1" dirty="0"/>
              <a:t>the growth </a:t>
            </a:r>
            <a:r>
              <a:rPr lang="en-US" sz="2400" b="1" dirty="0" smtClean="0"/>
              <a:t>with </a:t>
            </a:r>
            <a:r>
              <a:rPr lang="en-US" sz="2400" b="1" dirty="0"/>
              <a:t>our 1</a:t>
            </a:r>
            <a:r>
              <a:rPr lang="en-US" sz="2400" b="1" baseline="30000" dirty="0"/>
              <a:t>st</a:t>
            </a:r>
            <a:r>
              <a:rPr lang="en-US" sz="2400" b="1" dirty="0"/>
              <a:t> full day Kindergarten </a:t>
            </a:r>
            <a:r>
              <a:rPr lang="en-US" sz="2400" b="1" dirty="0" smtClean="0"/>
              <a:t>class using CKLA </a:t>
            </a:r>
            <a:r>
              <a:rPr lang="en-US" sz="2400" b="1" dirty="0"/>
              <a:t> </a:t>
            </a:r>
            <a:r>
              <a:rPr lang="en-US" sz="2400" b="1" dirty="0" smtClean="0"/>
              <a:t>(ARG) and </a:t>
            </a:r>
            <a:r>
              <a:rPr lang="en-US" sz="2400" b="1" dirty="0"/>
              <a:t>how they are doing mid-year </a:t>
            </a:r>
            <a:r>
              <a:rPr lang="en-US" sz="2400" b="1" dirty="0" smtClean="0"/>
              <a:t>1</a:t>
            </a:r>
            <a:r>
              <a:rPr lang="en-US" sz="2400" b="1" baseline="30000" dirty="0" smtClean="0"/>
              <a:t>st</a:t>
            </a:r>
            <a:r>
              <a:rPr lang="en-US" sz="2400" b="1" dirty="0" smtClean="0"/>
              <a:t> grade 2017</a:t>
            </a:r>
            <a:r>
              <a:rPr lang="en-US" sz="2400" dirty="0" smtClean="0"/>
              <a:t>:</a:t>
            </a:r>
            <a:endParaRPr lang="en-US" sz="2400" dirty="0"/>
          </a:p>
        </p:txBody>
      </p:sp>
      <p:sp>
        <p:nvSpPr>
          <p:cNvPr id="5" name="Date Placeholder 4"/>
          <p:cNvSpPr>
            <a:spLocks noGrp="1"/>
          </p:cNvSpPr>
          <p:nvPr>
            <p:ph type="dt" sz="half" idx="10"/>
          </p:nvPr>
        </p:nvSpPr>
        <p:spPr/>
        <p:txBody>
          <a:bodyPr/>
          <a:lstStyle/>
          <a:p>
            <a:r>
              <a:rPr lang="en-US" dirty="0" smtClean="0"/>
              <a:t>8/24/2015</a:t>
            </a:r>
            <a:endParaRPr lang="en-US" dirty="0"/>
          </a:p>
        </p:txBody>
      </p:sp>
      <p:pic>
        <p:nvPicPr>
          <p:cNvPr id="6" name="Content Placeholder 4"/>
          <p:cNvPicPr>
            <a:picLocks noGrp="1"/>
          </p:cNvPicPr>
          <p:nvPr>
            <p:ph sz="half" idx="1"/>
          </p:nvPr>
        </p:nvPicPr>
        <p:blipFill>
          <a:blip r:embed="rId3"/>
          <a:stretch>
            <a:fillRect/>
          </a:stretch>
        </p:blipFill>
        <p:spPr>
          <a:xfrm>
            <a:off x="304800" y="1981201"/>
            <a:ext cx="3962400" cy="3581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6"/>
          <p:cNvPicPr>
            <a:picLocks noGrp="1"/>
          </p:cNvPicPr>
          <p:nvPr>
            <p:ph sz="half" idx="2"/>
          </p:nvPr>
        </p:nvPicPr>
        <p:blipFill>
          <a:blip r:embed="rId4"/>
          <a:stretch>
            <a:fillRect/>
          </a:stretch>
        </p:blipFill>
        <p:spPr>
          <a:xfrm>
            <a:off x="4953000" y="1981202"/>
            <a:ext cx="3962400" cy="3581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75972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ctrTitle"/>
          </p:nvPr>
        </p:nvSpPr>
        <p:spPr>
          <a:xfrm>
            <a:off x="628650" y="228599"/>
            <a:ext cx="7829550" cy="762001"/>
          </a:xfrm>
          <a:ln w="38100">
            <a:solidFill>
              <a:srgbClr val="7030A0"/>
            </a:solidFill>
          </a:ln>
        </p:spPr>
        <p:txBody>
          <a:bodyPr>
            <a:normAutofit/>
          </a:bodyPr>
          <a:lstStyle/>
          <a:p>
            <a:r>
              <a:rPr lang="en-US" altLang="en-US" sz="4000" b="1" dirty="0" smtClean="0"/>
              <a:t>CKLA Three Pillars Overview</a:t>
            </a:r>
          </a:p>
        </p:txBody>
      </p:sp>
      <p:sp>
        <p:nvSpPr>
          <p:cNvPr id="3" name="Subtitle 2"/>
          <p:cNvSpPr>
            <a:spLocks noGrp="1"/>
          </p:cNvSpPr>
          <p:nvPr>
            <p:ph type="subTitle" idx="1"/>
          </p:nvPr>
        </p:nvSpPr>
        <p:spPr>
          <a:xfrm>
            <a:off x="0" y="1295400"/>
            <a:ext cx="9144000" cy="5791200"/>
          </a:xfrm>
          <a:solidFill>
            <a:schemeClr val="tx1"/>
          </a:solidFill>
        </p:spPr>
        <p:txBody>
          <a:bodyPr>
            <a:normAutofit/>
          </a:bodyPr>
          <a:lstStyle/>
          <a:p>
            <a:pPr algn="l">
              <a:defRPr/>
            </a:pPr>
            <a:endParaRPr lang="en-US" sz="3000" b="1" dirty="0" smtClean="0">
              <a:solidFill>
                <a:schemeClr val="bg1"/>
              </a:solidFill>
              <a:latin typeface="Times New Roman" panose="02020603050405020304" pitchFamily="18" charset="0"/>
              <a:cs typeface="Times New Roman" panose="02020603050405020304" pitchFamily="18" charset="0"/>
            </a:endParaRPr>
          </a:p>
          <a:p>
            <a:pPr algn="l">
              <a:defRPr/>
            </a:pPr>
            <a:r>
              <a:rPr lang="en-US" sz="2000" b="1" dirty="0" smtClean="0">
                <a:solidFill>
                  <a:schemeClr val="bg1"/>
                </a:solidFill>
                <a:cs typeface="Times New Roman" panose="02020603050405020304" pitchFamily="18" charset="0"/>
              </a:rPr>
              <a:t>1. Listening and Learning Strand </a:t>
            </a:r>
          </a:p>
          <a:p>
            <a:pPr algn="l">
              <a:defRPr/>
            </a:pPr>
            <a:endParaRPr lang="en-US" sz="2000" b="1" dirty="0" smtClean="0">
              <a:solidFill>
                <a:schemeClr val="bg1"/>
              </a:solidFill>
              <a:cs typeface="Times New Roman" panose="02020603050405020304" pitchFamily="18" charset="0"/>
            </a:endParaRPr>
          </a:p>
          <a:p>
            <a:pPr algn="l">
              <a:defRPr/>
            </a:pPr>
            <a:r>
              <a:rPr lang="en-US" sz="2000" b="1" dirty="0" smtClean="0">
                <a:solidFill>
                  <a:schemeClr val="bg1"/>
                </a:solidFill>
                <a:cs typeface="Times New Roman" panose="02020603050405020304" pitchFamily="18" charset="0"/>
              </a:rPr>
              <a:t>2. Skills Strand </a:t>
            </a:r>
            <a:r>
              <a:rPr lang="en-US" sz="1600" b="1" dirty="0" smtClean="0">
                <a:solidFill>
                  <a:schemeClr val="bg1"/>
                </a:solidFill>
                <a:cs typeface="Times New Roman" panose="02020603050405020304" pitchFamily="18" charset="0"/>
              </a:rPr>
              <a:t>(in grades 4 &amp; 5 the strands are combined)</a:t>
            </a:r>
          </a:p>
          <a:p>
            <a:pPr algn="l">
              <a:defRPr/>
            </a:pPr>
            <a:endParaRPr lang="en-US" sz="2000" b="1" dirty="0" smtClean="0">
              <a:solidFill>
                <a:schemeClr val="bg1"/>
              </a:solidFill>
              <a:cs typeface="Times New Roman" panose="02020603050405020304" pitchFamily="18" charset="0"/>
            </a:endParaRPr>
          </a:p>
          <a:p>
            <a:pPr algn="l">
              <a:defRPr/>
            </a:pPr>
            <a:r>
              <a:rPr lang="en-US" sz="2000" b="1" dirty="0" smtClean="0">
                <a:solidFill>
                  <a:schemeClr val="bg1"/>
                </a:solidFill>
                <a:cs typeface="Times New Roman" panose="02020603050405020304" pitchFamily="18" charset="0"/>
              </a:rPr>
              <a:t>3. Additional Support Strand- </a:t>
            </a:r>
            <a:r>
              <a:rPr lang="en-US" sz="2000" b="1" dirty="0" smtClean="0">
                <a:solidFill>
                  <a:schemeClr val="bg1"/>
                </a:solidFill>
              </a:rPr>
              <a:t>Dynamic </a:t>
            </a:r>
            <a:r>
              <a:rPr lang="en-US" sz="2000" b="1" dirty="0">
                <a:solidFill>
                  <a:schemeClr val="bg1"/>
                </a:solidFill>
              </a:rPr>
              <a:t>time to meet needs of students/round out curriculum: fill-in holes, reinforce, </a:t>
            </a:r>
            <a:r>
              <a:rPr lang="en-US" sz="2000" b="1" dirty="0" smtClean="0">
                <a:solidFill>
                  <a:schemeClr val="bg1"/>
                </a:solidFill>
              </a:rPr>
              <a:t>stretch and enrich (small group instruction /literacy  centers)</a:t>
            </a:r>
            <a:endParaRPr lang="en-US" sz="2000" b="1" dirty="0">
              <a:solidFill>
                <a:schemeClr val="bg1"/>
              </a:solidFill>
              <a:cs typeface="Times New Roman" panose="02020603050405020304" pitchFamily="18" charset="0"/>
            </a:endParaRPr>
          </a:p>
        </p:txBody>
      </p:sp>
      <p:sp>
        <p:nvSpPr>
          <p:cNvPr id="6" name="Date Placeholder 5"/>
          <p:cNvSpPr>
            <a:spLocks noGrp="1"/>
          </p:cNvSpPr>
          <p:nvPr>
            <p:ph type="dt" sz="half" idx="10"/>
          </p:nvPr>
        </p:nvSpPr>
        <p:spPr/>
        <p:txBody>
          <a:bodyPr/>
          <a:lstStyle/>
          <a:p>
            <a:endParaRPr lang="en-US" dirty="0"/>
          </a:p>
        </p:txBody>
      </p:sp>
      <p:pic>
        <p:nvPicPr>
          <p:cNvPr id="4" name="Picture 2" descr="\\ckf-fm01\home$\awiggins\Downloads\MP9003058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8870" y="1676400"/>
            <a:ext cx="1828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p:cNvPicPr>
            <a:picLocks noChangeAspect="1"/>
          </p:cNvPicPr>
          <p:nvPr/>
        </p:nvPicPr>
        <p:blipFill>
          <a:blip r:embed="rId4"/>
          <a:stretch>
            <a:fillRect/>
          </a:stretch>
        </p:blipFill>
        <p:spPr>
          <a:xfrm>
            <a:off x="3314700" y="4716777"/>
            <a:ext cx="3122196" cy="1822136"/>
          </a:xfrm>
          <a:prstGeom prst="rect">
            <a:avLst/>
          </a:prstGeom>
          <a:ln w="19050">
            <a:solidFill>
              <a:schemeClr val="tx1"/>
            </a:solidFill>
          </a:ln>
        </p:spPr>
      </p:pic>
      <p:pic>
        <p:nvPicPr>
          <p:cNvPr id="8" name="Picture 7" descr="Grade 1.tif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6799">
            <a:off x="151354" y="48522"/>
            <a:ext cx="1454127" cy="1122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Grade K.tif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790160">
            <a:off x="7663443" y="53511"/>
            <a:ext cx="1380177" cy="1023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948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914399" y="1"/>
            <a:ext cx="7239001" cy="914400"/>
          </a:xfrm>
          <a:solidFill>
            <a:schemeClr val="bg1"/>
          </a:solidFill>
          <a:ln w="38100">
            <a:solidFill>
              <a:srgbClr val="7030A0"/>
            </a:solidFill>
          </a:ln>
        </p:spPr>
        <p:txBody>
          <a:bodyPr>
            <a:normAutofit/>
          </a:bodyPr>
          <a:lstStyle/>
          <a:p>
            <a:pPr algn="ctr"/>
            <a:r>
              <a:rPr lang="en-US" altLang="en-US" sz="3000" b="1" dirty="0" smtClean="0"/>
              <a:t>Pillar 1: The Listening &amp; Learning Strand</a:t>
            </a:r>
          </a:p>
        </p:txBody>
      </p:sp>
      <p:sp>
        <p:nvSpPr>
          <p:cNvPr id="27651" name="Content Placeholder 3"/>
          <p:cNvSpPr>
            <a:spLocks noGrp="1"/>
          </p:cNvSpPr>
          <p:nvPr>
            <p:ph sz="half" idx="1"/>
          </p:nvPr>
        </p:nvSpPr>
        <p:spPr>
          <a:xfrm>
            <a:off x="0" y="1045281"/>
            <a:ext cx="9143999" cy="5817481"/>
          </a:xfrm>
          <a:solidFill>
            <a:schemeClr val="tx1"/>
          </a:solidFill>
        </p:spPr>
        <p:txBody>
          <a:bodyPr>
            <a:normAutofit fontScale="92500" lnSpcReduction="20000"/>
          </a:bodyPr>
          <a:lstStyle/>
          <a:p>
            <a:pPr marL="0" indent="0" algn="ctr">
              <a:buNone/>
              <a:defRPr/>
            </a:pPr>
            <a:r>
              <a:rPr lang="en-US" altLang="en-US" sz="2400" b="1" dirty="0" smtClean="0">
                <a:solidFill>
                  <a:schemeClr val="bg1"/>
                </a:solidFill>
              </a:rPr>
              <a:t>Supporting Language and Knowledge Development through Shared Intera</a:t>
            </a:r>
            <a:r>
              <a:rPr lang="en-US" altLang="en-US" sz="2400" b="1" dirty="0">
                <a:solidFill>
                  <a:schemeClr val="bg1"/>
                </a:solidFill>
              </a:rPr>
              <a:t>ctive </a:t>
            </a:r>
            <a:r>
              <a:rPr lang="en-US" altLang="en-US" sz="2400" b="1" dirty="0" smtClean="0">
                <a:solidFill>
                  <a:schemeClr val="bg1"/>
                </a:solidFill>
              </a:rPr>
              <a:t>Reading</a:t>
            </a:r>
            <a:endParaRPr lang="en-US" altLang="en-US" sz="2400" b="1" dirty="0" smtClean="0"/>
          </a:p>
          <a:p>
            <a:pPr lvl="6">
              <a:defRPr/>
            </a:pPr>
            <a:r>
              <a:rPr lang="en-US" altLang="en-US" sz="2000" b="1" dirty="0" smtClean="0">
                <a:solidFill>
                  <a:schemeClr val="bg1"/>
                </a:solidFill>
              </a:rPr>
              <a:t>Complex text- </a:t>
            </a:r>
            <a:r>
              <a:rPr lang="en-US" altLang="en-US" sz="2000" b="1" dirty="0">
                <a:solidFill>
                  <a:schemeClr val="bg1"/>
                </a:solidFill>
              </a:rPr>
              <a:t>above what they can read on their </a:t>
            </a:r>
            <a:r>
              <a:rPr lang="en-US" altLang="en-US" sz="2000" b="1" dirty="0" smtClean="0">
                <a:solidFill>
                  <a:schemeClr val="bg1"/>
                </a:solidFill>
              </a:rPr>
              <a:t>own</a:t>
            </a:r>
          </a:p>
          <a:p>
            <a:pPr lvl="6">
              <a:defRPr/>
            </a:pPr>
            <a:endParaRPr lang="en-US" altLang="en-US" sz="2000" b="1" dirty="0">
              <a:solidFill>
                <a:schemeClr val="bg1"/>
              </a:solidFill>
            </a:endParaRPr>
          </a:p>
          <a:p>
            <a:pPr lvl="6">
              <a:defRPr/>
            </a:pPr>
            <a:r>
              <a:rPr lang="en-US" altLang="en-US" sz="2000" b="1" dirty="0">
                <a:solidFill>
                  <a:schemeClr val="bg1"/>
                </a:solidFill>
              </a:rPr>
              <a:t>W</a:t>
            </a:r>
            <a:r>
              <a:rPr lang="en-US" altLang="en-US" sz="2000" b="1" dirty="0" smtClean="0">
                <a:solidFill>
                  <a:schemeClr val="bg1"/>
                </a:solidFill>
              </a:rPr>
              <a:t>ord </a:t>
            </a:r>
            <a:r>
              <a:rPr lang="en-US" altLang="en-US" sz="2000" b="1" dirty="0">
                <a:solidFill>
                  <a:schemeClr val="bg1"/>
                </a:solidFill>
              </a:rPr>
              <a:t>work – focused, text-based </a:t>
            </a:r>
            <a:r>
              <a:rPr lang="en-US" altLang="en-US" sz="2000" b="1" dirty="0" smtClean="0">
                <a:solidFill>
                  <a:schemeClr val="bg1"/>
                </a:solidFill>
              </a:rPr>
              <a:t>vocabulary study</a:t>
            </a:r>
          </a:p>
          <a:p>
            <a:pPr lvl="6">
              <a:defRPr/>
            </a:pPr>
            <a:endParaRPr lang="en-US" altLang="en-US" sz="2000" b="1" dirty="0">
              <a:solidFill>
                <a:schemeClr val="bg1"/>
              </a:solidFill>
            </a:endParaRPr>
          </a:p>
          <a:p>
            <a:pPr lvl="6">
              <a:defRPr/>
            </a:pPr>
            <a:r>
              <a:rPr lang="en-US" altLang="en-US" sz="2000" b="1" dirty="0">
                <a:solidFill>
                  <a:schemeClr val="bg1"/>
                </a:solidFill>
              </a:rPr>
              <a:t>Building knowledge with text sets on rich, relevant </a:t>
            </a:r>
            <a:r>
              <a:rPr lang="en-US" altLang="en-US" sz="2000" b="1" dirty="0" smtClean="0">
                <a:solidFill>
                  <a:schemeClr val="bg1"/>
                </a:solidFill>
              </a:rPr>
              <a:t>topics</a:t>
            </a:r>
          </a:p>
          <a:p>
            <a:pPr lvl="6">
              <a:defRPr/>
            </a:pPr>
            <a:endParaRPr lang="en-US" altLang="en-US" sz="2000" b="1" dirty="0">
              <a:solidFill>
                <a:schemeClr val="bg1"/>
              </a:solidFill>
            </a:endParaRPr>
          </a:p>
          <a:p>
            <a:pPr lvl="6">
              <a:defRPr/>
            </a:pPr>
            <a:r>
              <a:rPr lang="en-US" altLang="en-US" sz="2000" b="1" dirty="0">
                <a:solidFill>
                  <a:schemeClr val="bg1"/>
                </a:solidFill>
              </a:rPr>
              <a:t>Build knowledge of </a:t>
            </a:r>
            <a:r>
              <a:rPr lang="en-US" altLang="en-US" sz="2000" b="1" dirty="0" smtClean="0">
                <a:solidFill>
                  <a:schemeClr val="bg1"/>
                </a:solidFill>
              </a:rPr>
              <a:t>concepts</a:t>
            </a:r>
          </a:p>
          <a:p>
            <a:pPr marL="2057400" lvl="6" indent="0">
              <a:buNone/>
              <a:defRPr/>
            </a:pPr>
            <a:endParaRPr lang="en-US" altLang="en-US" sz="2050" b="1" dirty="0">
              <a:solidFill>
                <a:schemeClr val="bg1"/>
              </a:solidFill>
            </a:endParaRPr>
          </a:p>
          <a:p>
            <a:pPr marL="2057400" lvl="6" indent="0">
              <a:buNone/>
              <a:defRPr/>
            </a:pPr>
            <a:r>
              <a:rPr lang="en-US" altLang="en-US" sz="2400" b="1" dirty="0" smtClean="0">
                <a:solidFill>
                  <a:schemeClr val="bg1"/>
                </a:solidFill>
              </a:rPr>
              <a:t>It is important to note:</a:t>
            </a:r>
          </a:p>
          <a:p>
            <a:pPr marL="2057400" lvl="6" indent="0">
              <a:buNone/>
              <a:defRPr/>
            </a:pPr>
            <a:endParaRPr lang="en-US" altLang="en-US" sz="2400" b="1" dirty="0" smtClean="0">
              <a:solidFill>
                <a:schemeClr val="bg1"/>
              </a:solidFill>
            </a:endParaRPr>
          </a:p>
          <a:p>
            <a:pPr marL="2057400" lvl="6" indent="0">
              <a:buNone/>
            </a:pPr>
            <a:r>
              <a:rPr lang="en-US" sz="2200" b="1" i="1" dirty="0" smtClean="0">
                <a:solidFill>
                  <a:schemeClr val="bg1"/>
                </a:solidFill>
              </a:rPr>
              <a:t>All</a:t>
            </a:r>
            <a:r>
              <a:rPr lang="en-US" sz="2200" b="1" dirty="0" smtClean="0">
                <a:solidFill>
                  <a:schemeClr val="bg1"/>
                </a:solidFill>
              </a:rPr>
              <a:t> </a:t>
            </a:r>
            <a:r>
              <a:rPr lang="en-US" sz="2200" b="1" dirty="0">
                <a:solidFill>
                  <a:schemeClr val="bg1"/>
                </a:solidFill>
              </a:rPr>
              <a:t>students participate in the Listening &amp; Learning sessions on grade level, regardless of their decoding skills.  </a:t>
            </a:r>
          </a:p>
          <a:p>
            <a:endParaRPr lang="en-US" sz="2200" b="1" dirty="0">
              <a:solidFill>
                <a:schemeClr val="bg1"/>
              </a:solidFill>
            </a:endParaRPr>
          </a:p>
          <a:p>
            <a:pPr marL="0" indent="0">
              <a:buNone/>
            </a:pPr>
            <a:r>
              <a:rPr lang="en-US" sz="2200" b="1" dirty="0" smtClean="0">
                <a:solidFill>
                  <a:schemeClr val="bg1"/>
                </a:solidFill>
              </a:rPr>
              <a:t>			Limited </a:t>
            </a:r>
            <a:r>
              <a:rPr lang="en-US" sz="2200" b="1" dirty="0">
                <a:solidFill>
                  <a:schemeClr val="bg1"/>
                </a:solidFill>
              </a:rPr>
              <a:t>decoding skills will not prevent the student from learning </a:t>
            </a:r>
            <a:r>
              <a:rPr lang="en-US" sz="2200" b="1" dirty="0" smtClean="0">
                <a:solidFill>
                  <a:schemeClr val="bg1"/>
                </a:solidFill>
              </a:rPr>
              <a:t>			from </a:t>
            </a:r>
            <a:r>
              <a:rPr lang="en-US" sz="2200" b="1" dirty="0">
                <a:solidFill>
                  <a:schemeClr val="bg1"/>
                </a:solidFill>
              </a:rPr>
              <a:t>read-alouds, discussions…</a:t>
            </a:r>
          </a:p>
          <a:p>
            <a:endParaRPr lang="en-US" sz="2200" b="1" dirty="0">
              <a:solidFill>
                <a:schemeClr val="bg1"/>
              </a:solidFill>
            </a:endParaRPr>
          </a:p>
          <a:p>
            <a:pPr marL="0" indent="0">
              <a:buNone/>
            </a:pPr>
            <a:r>
              <a:rPr lang="en-US" sz="2200" b="1" dirty="0" smtClean="0">
                <a:solidFill>
                  <a:schemeClr val="bg1"/>
                </a:solidFill>
              </a:rPr>
              <a:t>			The </a:t>
            </a:r>
            <a:r>
              <a:rPr lang="en-US" sz="2200" b="1" dirty="0">
                <a:solidFill>
                  <a:schemeClr val="bg1"/>
                </a:solidFill>
              </a:rPr>
              <a:t>goal is for </a:t>
            </a:r>
            <a:r>
              <a:rPr lang="en-US" sz="2200" b="1" i="1" dirty="0">
                <a:solidFill>
                  <a:schemeClr val="bg1"/>
                </a:solidFill>
              </a:rPr>
              <a:t>all </a:t>
            </a:r>
            <a:r>
              <a:rPr lang="en-US" sz="2200" b="1" dirty="0">
                <a:solidFill>
                  <a:schemeClr val="bg1"/>
                </a:solidFill>
              </a:rPr>
              <a:t>students to be exposed to the vocabulary, </a:t>
            </a:r>
            <a:r>
              <a:rPr lang="en-US" sz="2200" b="1" dirty="0" smtClean="0">
                <a:solidFill>
                  <a:schemeClr val="bg1"/>
                </a:solidFill>
              </a:rPr>
              <a:t>				content</a:t>
            </a:r>
            <a:r>
              <a:rPr lang="en-US" sz="2200" b="1" dirty="0">
                <a:solidFill>
                  <a:schemeClr val="bg1"/>
                </a:solidFill>
              </a:rPr>
              <a:t>, and language in the read-alouds texts at their grade </a:t>
            </a:r>
            <a:r>
              <a:rPr lang="en-US" sz="2200" b="1" dirty="0" smtClean="0">
                <a:solidFill>
                  <a:schemeClr val="bg1"/>
                </a:solidFill>
              </a:rPr>
              <a:t>				level</a:t>
            </a:r>
            <a:r>
              <a:rPr lang="en-US" sz="2200" b="1" dirty="0">
                <a:solidFill>
                  <a:schemeClr val="bg1"/>
                </a:solidFill>
              </a:rPr>
              <a:t>.</a:t>
            </a:r>
          </a:p>
          <a:p>
            <a:pPr marL="2057400" lvl="6" indent="0">
              <a:buNone/>
              <a:defRPr/>
            </a:pPr>
            <a:endParaRPr lang="en-US" altLang="en-US" sz="2400" b="1" dirty="0" smtClean="0">
              <a:solidFill>
                <a:schemeClr val="bg1"/>
              </a:solidFill>
            </a:endParaRPr>
          </a:p>
          <a:p>
            <a:pPr lvl="6">
              <a:defRPr/>
            </a:pPr>
            <a:endParaRPr lang="en-US" altLang="en-US" sz="2050" b="1" dirty="0">
              <a:solidFill>
                <a:schemeClr val="bg1"/>
              </a:solidFill>
            </a:endParaRPr>
          </a:p>
        </p:txBody>
      </p:sp>
      <p:sp>
        <p:nvSpPr>
          <p:cNvPr id="4" name="Date Placeholder 3"/>
          <p:cNvSpPr>
            <a:spLocks noGrp="1"/>
          </p:cNvSpPr>
          <p:nvPr>
            <p:ph type="dt" sz="half" idx="10"/>
          </p:nvPr>
        </p:nvSpPr>
        <p:spPr/>
        <p:txBody>
          <a:bodyPr/>
          <a:lstStyle/>
          <a:p>
            <a:r>
              <a:rPr lang="en-US" dirty="0" smtClean="0"/>
              <a:t>8/24/2015</a:t>
            </a:r>
            <a:endParaRPr lang="en-US" dirty="0"/>
          </a:p>
        </p:txBody>
      </p:sp>
      <p:sp>
        <p:nvSpPr>
          <p:cNvPr id="27655" name="Rectangle 8"/>
          <p:cNvSpPr txBox="1">
            <a:spLocks noChangeArrowheads="1"/>
          </p:cNvSpPr>
          <p:nvPr/>
        </p:nvSpPr>
        <p:spPr bwMode="auto">
          <a:xfrm>
            <a:off x="7010400" y="6557963"/>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32EA5522-EF71-480F-847C-B6954A229A46}" type="slidenum">
              <a:rPr lang="en-US" altLang="en-US" sz="1400">
                <a:solidFill>
                  <a:srgbClr val="FFFFFF"/>
                </a:solidFill>
                <a:latin typeface="CartoGothic Std"/>
                <a:ea typeface="ＭＳ Ｐゴシック" panose="020B0600070205080204" pitchFamily="34" charset="-128"/>
              </a:rPr>
              <a:pPr algn="r" eaLnBrk="1" hangingPunct="1">
                <a:spcBef>
                  <a:spcPct val="0"/>
                </a:spcBef>
                <a:buFontTx/>
                <a:buNone/>
              </a:pPr>
              <a:t>8</a:t>
            </a:fld>
            <a:endParaRPr lang="en-US" altLang="en-US" sz="1400" dirty="0">
              <a:solidFill>
                <a:srgbClr val="FFFFFF"/>
              </a:solidFill>
              <a:latin typeface="CartoGothic Std"/>
              <a:ea typeface="ＭＳ Ｐゴシック" panose="020B0600070205080204" pitchFamily="34" charset="-128"/>
            </a:endParaRPr>
          </a:p>
        </p:txBody>
      </p:sp>
      <p:pic>
        <p:nvPicPr>
          <p:cNvPr id="7" name="Picture 2" descr="\\ckf-fm01\home$\awiggins\Downloads\MP9003058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91" y="1501799"/>
            <a:ext cx="1752600" cy="545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de K.tif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90160">
            <a:off x="-81808" y="90301"/>
            <a:ext cx="1380177" cy="848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Grade 1.tif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6799">
            <a:off x="7727493" y="97117"/>
            <a:ext cx="1410715" cy="8323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232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1">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51">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651">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651">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65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905000" y="381000"/>
            <a:ext cx="5943600" cy="838200"/>
          </a:xfrm>
          <a:solidFill>
            <a:schemeClr val="bg1"/>
          </a:solidFill>
          <a:ln w="38100">
            <a:solidFill>
              <a:srgbClr val="7030A0"/>
            </a:solidFill>
          </a:ln>
        </p:spPr>
        <p:txBody>
          <a:bodyPr/>
          <a:lstStyle/>
          <a:p>
            <a:pPr algn="ctr"/>
            <a:r>
              <a:rPr lang="en-US" altLang="en-US" b="1" dirty="0" smtClean="0"/>
              <a:t>Pillar 2: The Skills Strand</a:t>
            </a:r>
            <a:br>
              <a:rPr lang="en-US" altLang="en-US" b="1" dirty="0" smtClean="0"/>
            </a:br>
            <a:endParaRPr lang="en-US" altLang="en-US" sz="1600" b="1" dirty="0" smtClean="0"/>
          </a:p>
        </p:txBody>
      </p:sp>
      <p:sp>
        <p:nvSpPr>
          <p:cNvPr id="45059" name="Content Placeholder 3"/>
          <p:cNvSpPr>
            <a:spLocks noGrp="1"/>
          </p:cNvSpPr>
          <p:nvPr>
            <p:ph sz="half" idx="1"/>
          </p:nvPr>
        </p:nvSpPr>
        <p:spPr>
          <a:xfrm>
            <a:off x="3581401" y="1828800"/>
            <a:ext cx="5562599" cy="4892675"/>
          </a:xfrm>
        </p:spPr>
        <p:txBody>
          <a:bodyPr>
            <a:normAutofit/>
          </a:bodyPr>
          <a:lstStyle/>
          <a:p>
            <a:pPr marL="0" indent="0">
              <a:buFontTx/>
              <a:buNone/>
            </a:pPr>
            <a:endParaRPr lang="en-US" altLang="en-US" dirty="0" smtClean="0"/>
          </a:p>
          <a:p>
            <a:pPr marL="0" indent="0">
              <a:buFontTx/>
              <a:buNone/>
            </a:pPr>
            <a:endParaRPr lang="en-US" altLang="en-US" dirty="0" smtClean="0"/>
          </a:p>
        </p:txBody>
      </p:sp>
      <p:sp>
        <p:nvSpPr>
          <p:cNvPr id="5" name="Date Placeholder 4"/>
          <p:cNvSpPr>
            <a:spLocks noGrp="1"/>
          </p:cNvSpPr>
          <p:nvPr>
            <p:ph type="dt" sz="half" idx="10"/>
          </p:nvPr>
        </p:nvSpPr>
        <p:spPr/>
        <p:txBody>
          <a:bodyPr/>
          <a:lstStyle/>
          <a:p>
            <a:r>
              <a:rPr lang="en-US" dirty="0" smtClean="0"/>
              <a:t>8/24/2015</a:t>
            </a:r>
            <a:endParaRPr lang="en-US" dirty="0"/>
          </a:p>
        </p:txBody>
      </p:sp>
      <p:pic>
        <p:nvPicPr>
          <p:cNvPr id="45061" name="Picture 2" descr="\\ckf-fm01\home$\awiggins\Downloads\MP9003058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059" y="2368020"/>
            <a:ext cx="1525059" cy="448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ectangle 8"/>
          <p:cNvSpPr txBox="1">
            <a:spLocks noChangeArrowheads="1"/>
          </p:cNvSpPr>
          <p:nvPr/>
        </p:nvSpPr>
        <p:spPr bwMode="auto">
          <a:xfrm>
            <a:off x="7010400" y="6557963"/>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C6B25690-879E-49FF-9979-272E86090D8D}" type="slidenum">
              <a:rPr lang="en-US" altLang="en-US" sz="1400">
                <a:solidFill>
                  <a:srgbClr val="FFFFFF"/>
                </a:solidFill>
                <a:latin typeface="CartoGothic Std"/>
                <a:ea typeface="ＭＳ Ｐゴシック" panose="020B0600070205080204" pitchFamily="34" charset="-128"/>
              </a:rPr>
              <a:pPr algn="r" eaLnBrk="1" hangingPunct="1">
                <a:spcBef>
                  <a:spcPct val="0"/>
                </a:spcBef>
                <a:buFontTx/>
                <a:buNone/>
              </a:pPr>
              <a:t>9</a:t>
            </a:fld>
            <a:endParaRPr lang="en-US" altLang="en-US" sz="1400" dirty="0">
              <a:solidFill>
                <a:srgbClr val="FFFFFF"/>
              </a:solidFill>
              <a:latin typeface="CartoGothic Std"/>
              <a:ea typeface="ＭＳ Ｐゴシック" panose="020B0600070205080204" pitchFamily="34" charset="-128"/>
            </a:endParaRPr>
          </a:p>
        </p:txBody>
      </p:sp>
      <p:pic>
        <p:nvPicPr>
          <p:cNvPr id="45064" name="Picture 2" descr="\\ckf-fm01\home$\awiggins\Downloads\MP9003058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594" y="2096028"/>
            <a:ext cx="1533526"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508434"/>
            <a:ext cx="9144001" cy="6001643"/>
          </a:xfrm>
          <a:prstGeom prst="rect">
            <a:avLst/>
          </a:prstGeom>
          <a:solidFill>
            <a:schemeClr val="tx1"/>
          </a:solidFill>
        </p:spPr>
        <p:txBody>
          <a:bodyPr wrap="square">
            <a:spAutoFit/>
          </a:bodyPr>
          <a:lstStyle/>
          <a:p>
            <a:pPr marL="3028950" lvl="6" indent="-285750">
              <a:buFont typeface="Arial" panose="020B0604020202020204" pitchFamily="34" charset="0"/>
              <a:buChar char="•"/>
            </a:pPr>
            <a:endParaRPr lang="en-US" altLang="en-US" sz="3200" b="1" dirty="0" smtClean="0"/>
          </a:p>
          <a:p>
            <a:pPr marL="3028950" lvl="6" indent="-285750">
              <a:buFont typeface="Arial" panose="020B0604020202020204" pitchFamily="34" charset="0"/>
              <a:buChar char="•"/>
            </a:pPr>
            <a:endParaRPr lang="en-US" altLang="en-US" sz="3200" b="1" dirty="0"/>
          </a:p>
          <a:p>
            <a:pPr marL="3486150" lvl="7" indent="-285750">
              <a:buFont typeface="Arial" panose="020B0604020202020204" pitchFamily="34" charset="0"/>
              <a:buChar char="•"/>
            </a:pPr>
            <a:r>
              <a:rPr lang="en-US" altLang="en-US" sz="2800" b="1" dirty="0" smtClean="0">
                <a:solidFill>
                  <a:schemeClr val="bg1"/>
                </a:solidFill>
              </a:rPr>
              <a:t>Reading </a:t>
            </a:r>
            <a:r>
              <a:rPr lang="en-US" altLang="en-US" sz="2800" b="1" dirty="0">
                <a:solidFill>
                  <a:schemeClr val="bg1"/>
                </a:solidFill>
              </a:rPr>
              <a:t>and writing are taught in tandem, reinforcing each other</a:t>
            </a:r>
            <a:r>
              <a:rPr lang="en-US" altLang="en-US" sz="2800" b="1" dirty="0" smtClean="0">
                <a:solidFill>
                  <a:schemeClr val="bg1"/>
                </a:solidFill>
              </a:rPr>
              <a:t>.</a:t>
            </a:r>
          </a:p>
          <a:p>
            <a:pPr marL="3028950" lvl="6" indent="-285750">
              <a:buFont typeface="Arial" panose="020B0604020202020204" pitchFamily="34" charset="0"/>
              <a:buChar char="•"/>
            </a:pPr>
            <a:endParaRPr lang="en-US" altLang="en-US" sz="2800" b="1" dirty="0">
              <a:solidFill>
                <a:schemeClr val="bg1"/>
              </a:solidFill>
            </a:endParaRPr>
          </a:p>
          <a:p>
            <a:pPr marL="3028950" lvl="6" indent="-285750">
              <a:buFont typeface="Arial" panose="020B0604020202020204" pitchFamily="34" charset="0"/>
              <a:buChar char="•"/>
            </a:pPr>
            <a:endParaRPr lang="en-US" altLang="en-US" sz="2800" b="1" dirty="0">
              <a:solidFill>
                <a:schemeClr val="bg1"/>
              </a:solidFill>
            </a:endParaRPr>
          </a:p>
          <a:p>
            <a:pPr marL="3486150" lvl="7" indent="-285750">
              <a:buFont typeface="Arial" panose="020B0604020202020204" pitchFamily="34" charset="0"/>
              <a:buChar char="•"/>
            </a:pPr>
            <a:r>
              <a:rPr lang="en-US" altLang="en-US" sz="2800" b="1" dirty="0">
                <a:solidFill>
                  <a:schemeClr val="bg1"/>
                </a:solidFill>
              </a:rPr>
              <a:t>Decodable readers are 100% decodable—made up entirely of words and sounds the students have been taught</a:t>
            </a:r>
            <a:r>
              <a:rPr lang="en-US" altLang="en-US" sz="2800" b="1" dirty="0" smtClean="0">
                <a:solidFill>
                  <a:schemeClr val="bg1"/>
                </a:solidFill>
              </a:rPr>
              <a:t>.</a:t>
            </a:r>
          </a:p>
          <a:p>
            <a:pPr marL="3028950" lvl="6" indent="-285750">
              <a:buFont typeface="Arial" panose="020B0604020202020204" pitchFamily="34" charset="0"/>
              <a:buChar char="•"/>
            </a:pPr>
            <a:endParaRPr lang="en-US" altLang="en-US" sz="3200" b="1" dirty="0"/>
          </a:p>
          <a:p>
            <a:pPr lvl="6"/>
            <a:endParaRPr lang="en-US" altLang="en-US" sz="3200" b="1" dirty="0" smtClean="0"/>
          </a:p>
          <a:p>
            <a:pPr lvl="6"/>
            <a:endParaRPr lang="en-US" altLang="en-US" sz="3200" b="1" dirty="0" smtClean="0"/>
          </a:p>
        </p:txBody>
      </p:sp>
      <p:pic>
        <p:nvPicPr>
          <p:cNvPr id="9" name="Picture 2" descr="\\ckf-fm01\home$\awiggins\Downloads\MP9003058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969" y="2640011"/>
            <a:ext cx="1525059" cy="448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kf-fm01\home$\awiggins\Downloads\MP9003058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8" y="2640011"/>
            <a:ext cx="1525059" cy="448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Grade 1.tif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6799">
            <a:off x="1177936" y="239025"/>
            <a:ext cx="1454127" cy="1122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Grade K.tif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90160">
            <a:off x="7158511" y="146934"/>
            <a:ext cx="1380177" cy="1023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4488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37668</TotalTime>
  <Words>3524</Words>
  <Application>Microsoft Office PowerPoint</Application>
  <PresentationFormat>On-screen Show (4:3)</PresentationFormat>
  <Paragraphs>426</Paragraphs>
  <Slides>39</Slides>
  <Notes>30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ＭＳ Ｐゴシック</vt:lpstr>
      <vt:lpstr>Arial</vt:lpstr>
      <vt:lpstr>Calibri</vt:lpstr>
      <vt:lpstr>Calibri Light</vt:lpstr>
      <vt:lpstr>CartoGothic Std</vt:lpstr>
      <vt:lpstr>Courier New</vt:lpstr>
      <vt:lpstr>Georgia</vt:lpstr>
      <vt:lpstr>Time roman</vt:lpstr>
      <vt:lpstr>Times New Roman</vt:lpstr>
      <vt:lpstr>Wingdings</vt:lpstr>
      <vt:lpstr>Office Theme</vt:lpstr>
      <vt:lpstr> Providing Tailored K-5 Reading Instruction  Using  the Core Knowledge Language Arts  (CKLA)  Assessment and Remediation Guide (ARG) </vt:lpstr>
      <vt:lpstr> Core Knowledge Language Arts (CKLA)  is the adopted K-5  ELA curriculum </vt:lpstr>
      <vt:lpstr>Background  Literacy Intervention and Remediation</vt:lpstr>
      <vt:lpstr>The following slides  follows the GW kindergarten class that was first administer the Dynamic Indicators of Basic Early Literacy Skills (DIBELS)  in 2012 to the present:</vt:lpstr>
      <vt:lpstr>PowerPoint Presentation</vt:lpstr>
      <vt:lpstr>This slide shows the growth with our 1st full day Kindergarten class using CKLA  (ARG) and how they are doing mid-year 1st grade 2017:</vt:lpstr>
      <vt:lpstr>CKLA Three Pillars Overview</vt:lpstr>
      <vt:lpstr>Pillar 1: The Listening &amp; Learning Strand</vt:lpstr>
      <vt:lpstr>Pillar 2: The Skills Strand </vt:lpstr>
      <vt:lpstr>Pillar 2: The Skills Strand (Foundation Skills) </vt:lpstr>
      <vt:lpstr>Pillar 3:Additional Support</vt:lpstr>
      <vt:lpstr>   What is the role of  the CKLA  ARG in literacy instruction?</vt:lpstr>
      <vt:lpstr>What will teachers find in the ARG?</vt:lpstr>
      <vt:lpstr>Lesson Templates  and Lesson Samples</vt:lpstr>
      <vt:lpstr>What are the differences between the various  remediation lessons supported by the ARG and the students that  are best served by each type of lesson?  Models of Instruction </vt:lpstr>
      <vt:lpstr>Guided Reinforcement Lessons</vt:lpstr>
      <vt:lpstr>Guided Reinforcement Lessons</vt:lpstr>
      <vt:lpstr>Explicit Reteaching Lessons</vt:lpstr>
      <vt:lpstr>Explicit Reteaching Lessons</vt:lpstr>
      <vt:lpstr>Comprehensive Reteaching Lessons</vt:lpstr>
      <vt:lpstr>Comprehensive Reteaching Lessons</vt:lpstr>
      <vt:lpstr>Word &amp; Chaining Lists</vt:lpstr>
      <vt:lpstr>Word &amp; Chaining Lists</vt:lpstr>
      <vt:lpstr>Reteaching Activities</vt:lpstr>
      <vt:lpstr>        Word Lists                          Activity Pages</vt:lpstr>
      <vt:lpstr>Practice Sentences               Practice Stories</vt:lpstr>
      <vt:lpstr>Games for Reinforcement</vt:lpstr>
      <vt:lpstr>Games for Reinforcement</vt:lpstr>
      <vt:lpstr>Progress Monitoring Assessments</vt:lpstr>
      <vt:lpstr>Assessment                        </vt:lpstr>
      <vt:lpstr>Fluency Assessments</vt:lpstr>
      <vt:lpstr>Progress Monitoring Assessments</vt:lpstr>
      <vt:lpstr>Fluency Assessments</vt:lpstr>
      <vt:lpstr>Resources</vt:lpstr>
      <vt:lpstr> Assessment is a prerequisite first step to helping struggling readers, we use multiple measures to diagnose students’ areas of improvement  </vt:lpstr>
      <vt:lpstr>We believe struggling readers must be identified as soon as possible</vt:lpstr>
      <vt:lpstr>                 Step 1: Determining  child’s Needs We believe Literacy intervention must then be delivered as swiftly as possible and  must be customized to every learner. </vt:lpstr>
      <vt:lpstr>                       Planning Remediation  When assessment data and instructional performance signals a need for remediation:</vt:lpstr>
      <vt:lpstr>PowerPoint Presentation</vt:lpstr>
    </vt:vector>
  </TitlesOfParts>
  <Company>WCSD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Task implementation  Project 2</dc:title>
  <dc:creator>Pam Landoni</dc:creator>
  <cp:lastModifiedBy>mwalsh</cp:lastModifiedBy>
  <cp:revision>453</cp:revision>
  <cp:lastPrinted>2016-09-08T18:08:47Z</cp:lastPrinted>
  <dcterms:created xsi:type="dcterms:W3CDTF">2014-04-01T04:35:48Z</dcterms:created>
  <dcterms:modified xsi:type="dcterms:W3CDTF">2017-04-10T16:44:35Z</dcterms:modified>
</cp:coreProperties>
</file>